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7" r:id="rId2"/>
  </p:sldMasterIdLst>
  <p:notesMasterIdLst>
    <p:notesMasterId r:id="rId45"/>
  </p:notesMasterIdLst>
  <p:sldIdLst>
    <p:sldId id="256" r:id="rId3"/>
    <p:sldId id="309" r:id="rId4"/>
    <p:sldId id="308" r:id="rId5"/>
    <p:sldId id="272" r:id="rId6"/>
    <p:sldId id="258" r:id="rId7"/>
    <p:sldId id="259" r:id="rId8"/>
    <p:sldId id="260" r:id="rId9"/>
    <p:sldId id="273" r:id="rId10"/>
    <p:sldId id="262" r:id="rId11"/>
    <p:sldId id="274" r:id="rId12"/>
    <p:sldId id="264" r:id="rId13"/>
    <p:sldId id="275" r:id="rId14"/>
    <p:sldId id="263" r:id="rId15"/>
    <p:sldId id="265" r:id="rId16"/>
    <p:sldId id="266" r:id="rId17"/>
    <p:sldId id="267" r:id="rId18"/>
    <p:sldId id="292" r:id="rId19"/>
    <p:sldId id="282" r:id="rId20"/>
    <p:sldId id="276" r:id="rId21"/>
    <p:sldId id="277" r:id="rId22"/>
    <p:sldId id="278" r:id="rId23"/>
    <p:sldId id="285" r:id="rId24"/>
    <p:sldId id="286" r:id="rId25"/>
    <p:sldId id="280" r:id="rId26"/>
    <p:sldId id="281" r:id="rId27"/>
    <p:sldId id="283" r:id="rId28"/>
    <p:sldId id="284" r:id="rId29"/>
    <p:sldId id="288" r:id="rId30"/>
    <p:sldId id="289" r:id="rId31"/>
    <p:sldId id="304" r:id="rId32"/>
    <p:sldId id="293" r:id="rId33"/>
    <p:sldId id="294" r:id="rId34"/>
    <p:sldId id="295" r:id="rId35"/>
    <p:sldId id="296" r:id="rId36"/>
    <p:sldId id="297" r:id="rId37"/>
    <p:sldId id="298" r:id="rId38"/>
    <p:sldId id="300" r:id="rId39"/>
    <p:sldId id="301" r:id="rId40"/>
    <p:sldId id="302" r:id="rId41"/>
    <p:sldId id="306" r:id="rId42"/>
    <p:sldId id="307" r:id="rId43"/>
    <p:sldId id="305" r:id="rId4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31"/>
    <p:restoredTop sz="94720"/>
  </p:normalViewPr>
  <p:slideViewPr>
    <p:cSldViewPr snapToGrid="0" snapToObjects="1">
      <p:cViewPr>
        <p:scale>
          <a:sx n="80" d="100"/>
          <a:sy n="80" d="100"/>
        </p:scale>
        <p:origin x="32"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91D21C-622F-D34D-94EE-A3853919A775}" type="doc">
      <dgm:prSet loTypeId="urn:microsoft.com/office/officeart/2005/8/layout/process4" loCatId="" qsTypeId="urn:microsoft.com/office/officeart/2005/8/quickstyle/simple4" qsCatId="simple" csTypeId="urn:microsoft.com/office/officeart/2005/8/colors/colorful2" csCatId="colorful" phldr="1"/>
      <dgm:spPr/>
      <dgm:t>
        <a:bodyPr/>
        <a:lstStyle/>
        <a:p>
          <a:endParaRPr lang="it-IT"/>
        </a:p>
      </dgm:t>
    </dgm:pt>
    <dgm:pt modelId="{D9646D9C-E74C-8342-873B-638EB44B3240}">
      <dgm:prSet phldrT="[Testo]"/>
      <dgm:spPr/>
      <dgm:t>
        <a:bodyPr/>
        <a:lstStyle/>
        <a:p>
          <a:r>
            <a:rPr lang="it-IT" dirty="0"/>
            <a:t>Network Definition</a:t>
          </a:r>
        </a:p>
      </dgm:t>
    </dgm:pt>
    <dgm:pt modelId="{C635F204-AD74-4F40-8442-4D3BBDBA3FD9}" type="parTrans" cxnId="{0D6345AE-9ED9-5445-A9B6-FD33E0FB6588}">
      <dgm:prSet/>
      <dgm:spPr/>
      <dgm:t>
        <a:bodyPr/>
        <a:lstStyle/>
        <a:p>
          <a:endParaRPr lang="it-IT"/>
        </a:p>
      </dgm:t>
    </dgm:pt>
    <dgm:pt modelId="{EE1C4140-BC78-A64C-B5E3-B99F67706942}" type="sibTrans" cxnId="{0D6345AE-9ED9-5445-A9B6-FD33E0FB6588}">
      <dgm:prSet/>
      <dgm:spPr/>
      <dgm:t>
        <a:bodyPr/>
        <a:lstStyle/>
        <a:p>
          <a:endParaRPr lang="it-IT"/>
        </a:p>
      </dgm:t>
    </dgm:pt>
    <dgm:pt modelId="{B3029281-7ADA-D544-A2D2-CD72B1948FF4}">
      <dgm:prSet phldrT="[Testo]"/>
      <dgm:spPr/>
      <dgm:t>
        <a:bodyPr/>
        <a:lstStyle/>
        <a:p>
          <a:r>
            <a:rPr lang="it-IT" dirty="0"/>
            <a:t>Model </a:t>
          </a:r>
          <a:r>
            <a:rPr lang="it-IT" dirty="0" err="1"/>
            <a:t>Configuration</a:t>
          </a:r>
          <a:endParaRPr lang="it-IT" dirty="0"/>
        </a:p>
      </dgm:t>
    </dgm:pt>
    <dgm:pt modelId="{11F914EA-E2DC-E844-BD0F-0C3CDA9701E9}" type="parTrans" cxnId="{DD787C34-2A79-C944-80F7-CBA8D9AFF06D}">
      <dgm:prSet/>
      <dgm:spPr/>
      <dgm:t>
        <a:bodyPr/>
        <a:lstStyle/>
        <a:p>
          <a:endParaRPr lang="it-IT"/>
        </a:p>
      </dgm:t>
    </dgm:pt>
    <dgm:pt modelId="{CB1A18CE-0D58-5846-8327-3DE60EAA122B}" type="sibTrans" cxnId="{DD787C34-2A79-C944-80F7-CBA8D9AFF06D}">
      <dgm:prSet/>
      <dgm:spPr/>
      <dgm:t>
        <a:bodyPr/>
        <a:lstStyle/>
        <a:p>
          <a:endParaRPr lang="it-IT"/>
        </a:p>
      </dgm:t>
    </dgm:pt>
    <dgm:pt modelId="{DB8CB62E-4ED5-E14C-B3ED-5E038E6F0E21}">
      <dgm:prSet phldrT="[Testo]"/>
      <dgm:spPr/>
      <dgm:t>
        <a:bodyPr/>
        <a:lstStyle/>
        <a:p>
          <a:r>
            <a:rPr lang="it-IT" dirty="0" err="1"/>
            <a:t>Simulation</a:t>
          </a:r>
          <a:r>
            <a:rPr lang="it-IT" dirty="0"/>
            <a:t> </a:t>
          </a:r>
          <a:r>
            <a:rPr lang="it-IT" dirty="0" err="1"/>
            <a:t>Execution</a:t>
          </a:r>
          <a:endParaRPr lang="it-IT" dirty="0"/>
        </a:p>
      </dgm:t>
    </dgm:pt>
    <dgm:pt modelId="{2F25D250-4201-AE47-B456-A2AD712DC226}" type="parTrans" cxnId="{E3733857-0A52-DB48-BB72-BEB1F55E4BE1}">
      <dgm:prSet/>
      <dgm:spPr/>
      <dgm:t>
        <a:bodyPr/>
        <a:lstStyle/>
        <a:p>
          <a:endParaRPr lang="it-IT"/>
        </a:p>
      </dgm:t>
    </dgm:pt>
    <dgm:pt modelId="{E26C0263-7AD7-8745-A845-BDC5CB1B1EF9}" type="sibTrans" cxnId="{E3733857-0A52-DB48-BB72-BEB1F55E4BE1}">
      <dgm:prSet/>
      <dgm:spPr/>
      <dgm:t>
        <a:bodyPr/>
        <a:lstStyle/>
        <a:p>
          <a:endParaRPr lang="it-IT"/>
        </a:p>
      </dgm:t>
    </dgm:pt>
    <dgm:pt modelId="{CBA417C1-2DB1-B442-84FF-3E56A5C43D98}">
      <dgm:prSet phldrT="[Testo]"/>
      <dgm:spPr/>
      <dgm:t>
        <a:bodyPr/>
        <a:lstStyle/>
        <a:p>
          <a:r>
            <a:rPr lang="it-IT" dirty="0" err="1"/>
            <a:t>Results</a:t>
          </a:r>
          <a:r>
            <a:rPr lang="it-IT" dirty="0"/>
            <a:t> </a:t>
          </a:r>
          <a:r>
            <a:rPr lang="it-IT" dirty="0" err="1"/>
            <a:t>Visualization</a:t>
          </a:r>
          <a:endParaRPr lang="it-IT" dirty="0"/>
        </a:p>
      </dgm:t>
    </dgm:pt>
    <dgm:pt modelId="{2AF9BC7F-994D-F74D-9741-DB7E23927F8A}" type="parTrans" cxnId="{96D843AA-C805-3541-9059-00965573A8D1}">
      <dgm:prSet/>
      <dgm:spPr/>
      <dgm:t>
        <a:bodyPr/>
        <a:lstStyle/>
        <a:p>
          <a:endParaRPr lang="it-IT"/>
        </a:p>
      </dgm:t>
    </dgm:pt>
    <dgm:pt modelId="{C07705B2-2ED1-FA4D-80FE-2ABEC185E4DA}" type="sibTrans" cxnId="{96D843AA-C805-3541-9059-00965573A8D1}">
      <dgm:prSet/>
      <dgm:spPr/>
      <dgm:t>
        <a:bodyPr/>
        <a:lstStyle/>
        <a:p>
          <a:endParaRPr lang="it-IT"/>
        </a:p>
      </dgm:t>
    </dgm:pt>
    <dgm:pt modelId="{1D920DD1-D15A-1A41-A428-2B79056340D0}">
      <dgm:prSet phldrT="[Testo]"/>
      <dgm:spPr/>
      <dgm:t>
        <a:bodyPr/>
        <a:lstStyle/>
        <a:p>
          <a:r>
            <a:rPr lang="it-IT" dirty="0" err="1"/>
            <a:t>Diffusion</a:t>
          </a:r>
          <a:r>
            <a:rPr lang="it-IT" dirty="0"/>
            <a:t> Model </a:t>
          </a:r>
          <a:r>
            <a:rPr lang="it-IT" dirty="0" err="1"/>
            <a:t>Selection</a:t>
          </a:r>
          <a:endParaRPr lang="it-IT" dirty="0"/>
        </a:p>
      </dgm:t>
    </dgm:pt>
    <dgm:pt modelId="{98838A0A-0C2D-8C44-92AA-F336FB876057}" type="parTrans" cxnId="{D51BE400-1C48-0243-919A-FB3DCBAC8DAD}">
      <dgm:prSet/>
      <dgm:spPr/>
      <dgm:t>
        <a:bodyPr/>
        <a:lstStyle/>
        <a:p>
          <a:endParaRPr lang="it-IT"/>
        </a:p>
      </dgm:t>
    </dgm:pt>
    <dgm:pt modelId="{A3117487-46AE-FA4F-87D4-77A1428686F2}" type="sibTrans" cxnId="{D51BE400-1C48-0243-919A-FB3DCBAC8DAD}">
      <dgm:prSet/>
      <dgm:spPr/>
      <dgm:t>
        <a:bodyPr/>
        <a:lstStyle/>
        <a:p>
          <a:endParaRPr lang="it-IT"/>
        </a:p>
      </dgm:t>
    </dgm:pt>
    <dgm:pt modelId="{9BD1922F-C7DC-934E-8876-11C1F4D6571E}" type="pres">
      <dgm:prSet presAssocID="{1A91D21C-622F-D34D-94EE-A3853919A775}" presName="Name0" presStyleCnt="0">
        <dgm:presLayoutVars>
          <dgm:dir/>
          <dgm:animLvl val="lvl"/>
          <dgm:resizeHandles val="exact"/>
        </dgm:presLayoutVars>
      </dgm:prSet>
      <dgm:spPr/>
    </dgm:pt>
    <dgm:pt modelId="{34DDDD92-D9FF-8A45-8E88-2797F7B38A9A}" type="pres">
      <dgm:prSet presAssocID="{CBA417C1-2DB1-B442-84FF-3E56A5C43D98}" presName="boxAndChildren" presStyleCnt="0"/>
      <dgm:spPr/>
    </dgm:pt>
    <dgm:pt modelId="{FDF0A196-5A95-6C47-8E3A-1CE0D574517A}" type="pres">
      <dgm:prSet presAssocID="{CBA417C1-2DB1-B442-84FF-3E56A5C43D98}" presName="parentTextBox" presStyleLbl="node1" presStyleIdx="0" presStyleCnt="5"/>
      <dgm:spPr/>
    </dgm:pt>
    <dgm:pt modelId="{7FDAE92D-EF6C-774A-992C-F886312B25F2}" type="pres">
      <dgm:prSet presAssocID="{E26C0263-7AD7-8745-A845-BDC5CB1B1EF9}" presName="sp" presStyleCnt="0"/>
      <dgm:spPr/>
    </dgm:pt>
    <dgm:pt modelId="{7865DB0A-73D0-0F43-AC2F-B6AC7296AB0B}" type="pres">
      <dgm:prSet presAssocID="{DB8CB62E-4ED5-E14C-B3ED-5E038E6F0E21}" presName="arrowAndChildren" presStyleCnt="0"/>
      <dgm:spPr/>
    </dgm:pt>
    <dgm:pt modelId="{6B0E7DDB-0DB4-9F43-97CB-118F2219E9CC}" type="pres">
      <dgm:prSet presAssocID="{DB8CB62E-4ED5-E14C-B3ED-5E038E6F0E21}" presName="parentTextArrow" presStyleLbl="node1" presStyleIdx="1" presStyleCnt="5"/>
      <dgm:spPr/>
    </dgm:pt>
    <dgm:pt modelId="{623F8DA2-24EC-5E44-AF20-70690873F824}" type="pres">
      <dgm:prSet presAssocID="{CB1A18CE-0D58-5846-8327-3DE60EAA122B}" presName="sp" presStyleCnt="0"/>
      <dgm:spPr/>
    </dgm:pt>
    <dgm:pt modelId="{49502D32-56E5-134C-9B45-EC6A0FF4A9A8}" type="pres">
      <dgm:prSet presAssocID="{B3029281-7ADA-D544-A2D2-CD72B1948FF4}" presName="arrowAndChildren" presStyleCnt="0"/>
      <dgm:spPr/>
    </dgm:pt>
    <dgm:pt modelId="{3C6D75CE-9B72-9246-9ACC-90E6C5C7CAB9}" type="pres">
      <dgm:prSet presAssocID="{B3029281-7ADA-D544-A2D2-CD72B1948FF4}" presName="parentTextArrow" presStyleLbl="node1" presStyleIdx="2" presStyleCnt="5"/>
      <dgm:spPr/>
    </dgm:pt>
    <dgm:pt modelId="{6C9B1A1A-AF2F-E54F-BA57-06BA8F51F83A}" type="pres">
      <dgm:prSet presAssocID="{A3117487-46AE-FA4F-87D4-77A1428686F2}" presName="sp" presStyleCnt="0"/>
      <dgm:spPr/>
    </dgm:pt>
    <dgm:pt modelId="{D2C22907-A3A9-B34B-84DF-50F3D507842B}" type="pres">
      <dgm:prSet presAssocID="{1D920DD1-D15A-1A41-A428-2B79056340D0}" presName="arrowAndChildren" presStyleCnt="0"/>
      <dgm:spPr/>
    </dgm:pt>
    <dgm:pt modelId="{F9A05178-6D7C-0C4F-893D-C6CC2EE2768F}" type="pres">
      <dgm:prSet presAssocID="{1D920DD1-D15A-1A41-A428-2B79056340D0}" presName="parentTextArrow" presStyleLbl="node1" presStyleIdx="3" presStyleCnt="5"/>
      <dgm:spPr/>
    </dgm:pt>
    <dgm:pt modelId="{780571AD-69BC-914F-8180-88555CCEA01C}" type="pres">
      <dgm:prSet presAssocID="{EE1C4140-BC78-A64C-B5E3-B99F67706942}" presName="sp" presStyleCnt="0"/>
      <dgm:spPr/>
    </dgm:pt>
    <dgm:pt modelId="{0D27E152-E1F8-E346-9CAA-3F21D96ED85D}" type="pres">
      <dgm:prSet presAssocID="{D9646D9C-E74C-8342-873B-638EB44B3240}" presName="arrowAndChildren" presStyleCnt="0"/>
      <dgm:spPr/>
    </dgm:pt>
    <dgm:pt modelId="{9CC547C3-3049-934B-9ADF-8E52C860D9E9}" type="pres">
      <dgm:prSet presAssocID="{D9646D9C-E74C-8342-873B-638EB44B3240}" presName="parentTextArrow" presStyleLbl="node1" presStyleIdx="4" presStyleCnt="5" custLinFactNeighborX="-699" custLinFactNeighborY="-19794"/>
      <dgm:spPr/>
    </dgm:pt>
  </dgm:ptLst>
  <dgm:cxnLst>
    <dgm:cxn modelId="{D51BE400-1C48-0243-919A-FB3DCBAC8DAD}" srcId="{1A91D21C-622F-D34D-94EE-A3853919A775}" destId="{1D920DD1-D15A-1A41-A428-2B79056340D0}" srcOrd="1" destOrd="0" parTransId="{98838A0A-0C2D-8C44-92AA-F336FB876057}" sibTransId="{A3117487-46AE-FA4F-87D4-77A1428686F2}"/>
    <dgm:cxn modelId="{DD787C34-2A79-C944-80F7-CBA8D9AFF06D}" srcId="{1A91D21C-622F-D34D-94EE-A3853919A775}" destId="{B3029281-7ADA-D544-A2D2-CD72B1948FF4}" srcOrd="2" destOrd="0" parTransId="{11F914EA-E2DC-E844-BD0F-0C3CDA9701E9}" sibTransId="{CB1A18CE-0D58-5846-8327-3DE60EAA122B}"/>
    <dgm:cxn modelId="{2F3C2339-D439-BB42-B184-8DD7EFA0D1EE}" type="presOf" srcId="{CBA417C1-2DB1-B442-84FF-3E56A5C43D98}" destId="{FDF0A196-5A95-6C47-8E3A-1CE0D574517A}" srcOrd="0" destOrd="0" presId="urn:microsoft.com/office/officeart/2005/8/layout/process4"/>
    <dgm:cxn modelId="{15AC1348-80F5-C94A-BD0F-98167A336CE6}" type="presOf" srcId="{B3029281-7ADA-D544-A2D2-CD72B1948FF4}" destId="{3C6D75CE-9B72-9246-9ACC-90E6C5C7CAB9}" srcOrd="0" destOrd="0" presId="urn:microsoft.com/office/officeart/2005/8/layout/process4"/>
    <dgm:cxn modelId="{E3733857-0A52-DB48-BB72-BEB1F55E4BE1}" srcId="{1A91D21C-622F-D34D-94EE-A3853919A775}" destId="{DB8CB62E-4ED5-E14C-B3ED-5E038E6F0E21}" srcOrd="3" destOrd="0" parTransId="{2F25D250-4201-AE47-B456-A2AD712DC226}" sibTransId="{E26C0263-7AD7-8745-A845-BDC5CB1B1EF9}"/>
    <dgm:cxn modelId="{239C476C-71DB-9045-9540-B0E209015A70}" type="presOf" srcId="{DB8CB62E-4ED5-E14C-B3ED-5E038E6F0E21}" destId="{6B0E7DDB-0DB4-9F43-97CB-118F2219E9CC}" srcOrd="0" destOrd="0" presId="urn:microsoft.com/office/officeart/2005/8/layout/process4"/>
    <dgm:cxn modelId="{0E156080-D985-E841-9CFE-0077420F4244}" type="presOf" srcId="{1D920DD1-D15A-1A41-A428-2B79056340D0}" destId="{F9A05178-6D7C-0C4F-893D-C6CC2EE2768F}" srcOrd="0" destOrd="0" presId="urn:microsoft.com/office/officeart/2005/8/layout/process4"/>
    <dgm:cxn modelId="{4977F09E-56AB-FB49-816E-65BE745DE44C}" type="presOf" srcId="{D9646D9C-E74C-8342-873B-638EB44B3240}" destId="{9CC547C3-3049-934B-9ADF-8E52C860D9E9}" srcOrd="0" destOrd="0" presId="urn:microsoft.com/office/officeart/2005/8/layout/process4"/>
    <dgm:cxn modelId="{96D843AA-C805-3541-9059-00965573A8D1}" srcId="{1A91D21C-622F-D34D-94EE-A3853919A775}" destId="{CBA417C1-2DB1-B442-84FF-3E56A5C43D98}" srcOrd="4" destOrd="0" parTransId="{2AF9BC7F-994D-F74D-9741-DB7E23927F8A}" sibTransId="{C07705B2-2ED1-FA4D-80FE-2ABEC185E4DA}"/>
    <dgm:cxn modelId="{0D6345AE-9ED9-5445-A9B6-FD33E0FB6588}" srcId="{1A91D21C-622F-D34D-94EE-A3853919A775}" destId="{D9646D9C-E74C-8342-873B-638EB44B3240}" srcOrd="0" destOrd="0" parTransId="{C635F204-AD74-4F40-8442-4D3BBDBA3FD9}" sibTransId="{EE1C4140-BC78-A64C-B5E3-B99F67706942}"/>
    <dgm:cxn modelId="{2F3D46EA-DEDF-6946-A1FB-C5EB3FE095E6}" type="presOf" srcId="{1A91D21C-622F-D34D-94EE-A3853919A775}" destId="{9BD1922F-C7DC-934E-8876-11C1F4D6571E}" srcOrd="0" destOrd="0" presId="urn:microsoft.com/office/officeart/2005/8/layout/process4"/>
    <dgm:cxn modelId="{EA858BAA-B48F-EA47-BACB-F3BF93CDECE7}" type="presParOf" srcId="{9BD1922F-C7DC-934E-8876-11C1F4D6571E}" destId="{34DDDD92-D9FF-8A45-8E88-2797F7B38A9A}" srcOrd="0" destOrd="0" presId="urn:microsoft.com/office/officeart/2005/8/layout/process4"/>
    <dgm:cxn modelId="{F8E76E10-57FF-824F-B5EE-D0F68270411E}" type="presParOf" srcId="{34DDDD92-D9FF-8A45-8E88-2797F7B38A9A}" destId="{FDF0A196-5A95-6C47-8E3A-1CE0D574517A}" srcOrd="0" destOrd="0" presId="urn:microsoft.com/office/officeart/2005/8/layout/process4"/>
    <dgm:cxn modelId="{089A5870-B3D1-784E-A03E-F4051B547CDE}" type="presParOf" srcId="{9BD1922F-C7DC-934E-8876-11C1F4D6571E}" destId="{7FDAE92D-EF6C-774A-992C-F886312B25F2}" srcOrd="1" destOrd="0" presId="urn:microsoft.com/office/officeart/2005/8/layout/process4"/>
    <dgm:cxn modelId="{33BEC384-A855-6243-8CC1-0229B2B6DC25}" type="presParOf" srcId="{9BD1922F-C7DC-934E-8876-11C1F4D6571E}" destId="{7865DB0A-73D0-0F43-AC2F-B6AC7296AB0B}" srcOrd="2" destOrd="0" presId="urn:microsoft.com/office/officeart/2005/8/layout/process4"/>
    <dgm:cxn modelId="{70B951B1-4D16-AD4B-8C49-58CA94AEDEB5}" type="presParOf" srcId="{7865DB0A-73D0-0F43-AC2F-B6AC7296AB0B}" destId="{6B0E7DDB-0DB4-9F43-97CB-118F2219E9CC}" srcOrd="0" destOrd="0" presId="urn:microsoft.com/office/officeart/2005/8/layout/process4"/>
    <dgm:cxn modelId="{5D1A5B71-01AE-8A48-A0AD-E463A694FD01}" type="presParOf" srcId="{9BD1922F-C7DC-934E-8876-11C1F4D6571E}" destId="{623F8DA2-24EC-5E44-AF20-70690873F824}" srcOrd="3" destOrd="0" presId="urn:microsoft.com/office/officeart/2005/8/layout/process4"/>
    <dgm:cxn modelId="{25120096-D4BF-364A-A398-894DE2C02A80}" type="presParOf" srcId="{9BD1922F-C7DC-934E-8876-11C1F4D6571E}" destId="{49502D32-56E5-134C-9B45-EC6A0FF4A9A8}" srcOrd="4" destOrd="0" presId="urn:microsoft.com/office/officeart/2005/8/layout/process4"/>
    <dgm:cxn modelId="{33A9371A-9562-7B46-905F-314F349619E8}" type="presParOf" srcId="{49502D32-56E5-134C-9B45-EC6A0FF4A9A8}" destId="{3C6D75CE-9B72-9246-9ACC-90E6C5C7CAB9}" srcOrd="0" destOrd="0" presId="urn:microsoft.com/office/officeart/2005/8/layout/process4"/>
    <dgm:cxn modelId="{A2E3C915-670C-464D-ADB8-0802E1CCF30B}" type="presParOf" srcId="{9BD1922F-C7DC-934E-8876-11C1F4D6571E}" destId="{6C9B1A1A-AF2F-E54F-BA57-06BA8F51F83A}" srcOrd="5" destOrd="0" presId="urn:microsoft.com/office/officeart/2005/8/layout/process4"/>
    <dgm:cxn modelId="{201A5379-9074-8B4D-A84D-EB4E77E41AAB}" type="presParOf" srcId="{9BD1922F-C7DC-934E-8876-11C1F4D6571E}" destId="{D2C22907-A3A9-B34B-84DF-50F3D507842B}" srcOrd="6" destOrd="0" presId="urn:microsoft.com/office/officeart/2005/8/layout/process4"/>
    <dgm:cxn modelId="{F1FD41D1-9E79-4644-9EED-7C3B9D5C1E71}" type="presParOf" srcId="{D2C22907-A3A9-B34B-84DF-50F3D507842B}" destId="{F9A05178-6D7C-0C4F-893D-C6CC2EE2768F}" srcOrd="0" destOrd="0" presId="urn:microsoft.com/office/officeart/2005/8/layout/process4"/>
    <dgm:cxn modelId="{4B113794-91E3-D14D-963A-46B44636E7DF}" type="presParOf" srcId="{9BD1922F-C7DC-934E-8876-11C1F4D6571E}" destId="{780571AD-69BC-914F-8180-88555CCEA01C}" srcOrd="7" destOrd="0" presId="urn:microsoft.com/office/officeart/2005/8/layout/process4"/>
    <dgm:cxn modelId="{30428928-88EA-CD46-B0AE-8438A7ED2922}" type="presParOf" srcId="{9BD1922F-C7DC-934E-8876-11C1F4D6571E}" destId="{0D27E152-E1F8-E346-9CAA-3F21D96ED85D}" srcOrd="8" destOrd="0" presId="urn:microsoft.com/office/officeart/2005/8/layout/process4"/>
    <dgm:cxn modelId="{E5F1A257-9037-1A4E-91E6-491CD30332D9}" type="presParOf" srcId="{0D27E152-E1F8-E346-9CAA-3F21D96ED85D}" destId="{9CC547C3-3049-934B-9ADF-8E52C860D9E9}" srcOrd="0" destOrd="0" presId="urn:microsoft.com/office/officeart/2005/8/layout/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F0A196-5A95-6C47-8E3A-1CE0D574517A}">
      <dsp:nvSpPr>
        <dsp:cNvPr id="0" name=""/>
        <dsp:cNvSpPr/>
      </dsp:nvSpPr>
      <dsp:spPr>
        <a:xfrm>
          <a:off x="0" y="3997343"/>
          <a:ext cx="4846413" cy="65579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it-IT" sz="2300" kern="1200" dirty="0" err="1"/>
            <a:t>Results</a:t>
          </a:r>
          <a:r>
            <a:rPr lang="it-IT" sz="2300" kern="1200" dirty="0"/>
            <a:t> </a:t>
          </a:r>
          <a:r>
            <a:rPr lang="it-IT" sz="2300" kern="1200" dirty="0" err="1"/>
            <a:t>Visualization</a:t>
          </a:r>
          <a:endParaRPr lang="it-IT" sz="2300" kern="1200" dirty="0"/>
        </a:p>
      </dsp:txBody>
      <dsp:txXfrm>
        <a:off x="0" y="3997343"/>
        <a:ext cx="4846413" cy="655797"/>
      </dsp:txXfrm>
    </dsp:sp>
    <dsp:sp modelId="{6B0E7DDB-0DB4-9F43-97CB-118F2219E9CC}">
      <dsp:nvSpPr>
        <dsp:cNvPr id="0" name=""/>
        <dsp:cNvSpPr/>
      </dsp:nvSpPr>
      <dsp:spPr>
        <a:xfrm rot="10800000">
          <a:off x="0" y="2998563"/>
          <a:ext cx="4846413" cy="1008616"/>
        </a:xfrm>
        <a:prstGeom prst="upArrowCallou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it-IT" sz="2300" kern="1200" dirty="0" err="1"/>
            <a:t>Simulation</a:t>
          </a:r>
          <a:r>
            <a:rPr lang="it-IT" sz="2300" kern="1200" dirty="0"/>
            <a:t> </a:t>
          </a:r>
          <a:r>
            <a:rPr lang="it-IT" sz="2300" kern="1200" dirty="0" err="1"/>
            <a:t>Execution</a:t>
          </a:r>
          <a:endParaRPr lang="it-IT" sz="2300" kern="1200" dirty="0"/>
        </a:p>
      </dsp:txBody>
      <dsp:txXfrm rot="10800000">
        <a:off x="0" y="2998563"/>
        <a:ext cx="4846413" cy="655368"/>
      </dsp:txXfrm>
    </dsp:sp>
    <dsp:sp modelId="{3C6D75CE-9B72-9246-9ACC-90E6C5C7CAB9}">
      <dsp:nvSpPr>
        <dsp:cNvPr id="0" name=""/>
        <dsp:cNvSpPr/>
      </dsp:nvSpPr>
      <dsp:spPr>
        <a:xfrm rot="10800000">
          <a:off x="0" y="1999784"/>
          <a:ext cx="4846413" cy="1008616"/>
        </a:xfrm>
        <a:prstGeom prst="upArrowCallou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it-IT" sz="2300" kern="1200" dirty="0"/>
            <a:t>Model </a:t>
          </a:r>
          <a:r>
            <a:rPr lang="it-IT" sz="2300" kern="1200" dirty="0" err="1"/>
            <a:t>Configuration</a:t>
          </a:r>
          <a:endParaRPr lang="it-IT" sz="2300" kern="1200" dirty="0"/>
        </a:p>
      </dsp:txBody>
      <dsp:txXfrm rot="10800000">
        <a:off x="0" y="1999784"/>
        <a:ext cx="4846413" cy="655368"/>
      </dsp:txXfrm>
    </dsp:sp>
    <dsp:sp modelId="{F9A05178-6D7C-0C4F-893D-C6CC2EE2768F}">
      <dsp:nvSpPr>
        <dsp:cNvPr id="0" name=""/>
        <dsp:cNvSpPr/>
      </dsp:nvSpPr>
      <dsp:spPr>
        <a:xfrm rot="10800000">
          <a:off x="0" y="1001004"/>
          <a:ext cx="4846413" cy="1008616"/>
        </a:xfrm>
        <a:prstGeom prst="upArrowCallou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it-IT" sz="2300" kern="1200" dirty="0" err="1"/>
            <a:t>Diffusion</a:t>
          </a:r>
          <a:r>
            <a:rPr lang="it-IT" sz="2300" kern="1200" dirty="0"/>
            <a:t> Model </a:t>
          </a:r>
          <a:r>
            <a:rPr lang="it-IT" sz="2300" kern="1200" dirty="0" err="1"/>
            <a:t>Selection</a:t>
          </a:r>
          <a:endParaRPr lang="it-IT" sz="2300" kern="1200" dirty="0"/>
        </a:p>
      </dsp:txBody>
      <dsp:txXfrm rot="10800000">
        <a:off x="0" y="1001004"/>
        <a:ext cx="4846413" cy="655368"/>
      </dsp:txXfrm>
    </dsp:sp>
    <dsp:sp modelId="{9CC547C3-3049-934B-9ADF-8E52C860D9E9}">
      <dsp:nvSpPr>
        <dsp:cNvPr id="0" name=""/>
        <dsp:cNvSpPr/>
      </dsp:nvSpPr>
      <dsp:spPr>
        <a:xfrm rot="10800000">
          <a:off x="0" y="0"/>
          <a:ext cx="4846413" cy="1008616"/>
        </a:xfrm>
        <a:prstGeom prst="upArrowCallou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it-IT" sz="2300" kern="1200" dirty="0"/>
            <a:t>Network Definition</a:t>
          </a:r>
        </a:p>
      </dsp:txBody>
      <dsp:txXfrm rot="10800000">
        <a:off x="0" y="0"/>
        <a:ext cx="4846413" cy="6553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02654-58F6-E94B-B3E3-54E30DC50597}" type="datetimeFigureOut">
              <a:rPr lang="it-IT" smtClean="0"/>
              <a:t>21/02/18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1200A-AEAC-E74E-90CC-941FB2CA946D}" type="slidenum">
              <a:rPr lang="it-IT" smtClean="0"/>
              <a:t>‹N›</a:t>
            </a:fld>
            <a:endParaRPr lang="it-IT"/>
          </a:p>
        </p:txBody>
      </p:sp>
    </p:spTree>
    <p:extLst>
      <p:ext uri="{BB962C8B-B14F-4D97-AF65-F5344CB8AC3E}">
        <p14:creationId xmlns:p14="http://schemas.microsoft.com/office/powerpoint/2010/main" val="342379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endParaRPr lang="it-IT"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87049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it"/>
              <a:t>Questo modello è formato da tre stati. Inizialmente alcuni individui sono nello stato infettati e tutti gli altri nello sttao suscettibile. Le persone rimangono infettate per un periodo t_i e durante questo periodo possono trasmettere la loro malattia ai loro vicini con probabilità p. Dopo un tempo t_i l’individuo infetto entra nello sttao rimosso. Questo modello è appropriato per malattie </a:t>
            </a:r>
            <a:r>
              <a:rPr lang="it">
                <a:solidFill>
                  <a:schemeClr val="dk1"/>
                </a:solidFill>
              </a:rPr>
              <a:t>che possono essere prese una sola volta nella vita, come l’influenza, la SARS. Invece per malattie che possono essere prese molte volte durante il corso della vita, potremmo alteranare tra lo stato suscettibile e infetto-&gt;è usato il modello SI</a:t>
            </a:r>
            <a:endParaRPr>
              <a:solidFill>
                <a:schemeClr val="dk1"/>
              </a:solidFill>
            </a:endParaRPr>
          </a:p>
          <a:p>
            <a:pPr marL="0" lvl="0" indent="0">
              <a:spcBef>
                <a:spcPts val="0"/>
              </a:spcBef>
              <a:spcAft>
                <a:spcPts val="0"/>
              </a:spcAft>
              <a:buNone/>
            </a:pPr>
            <a:endParaRPr/>
          </a:p>
        </p:txBody>
      </p:sp>
    </p:spTree>
    <p:extLst>
      <p:ext uri="{BB962C8B-B14F-4D97-AF65-F5344CB8AC3E}">
        <p14:creationId xmlns:p14="http://schemas.microsoft.com/office/powerpoint/2010/main" val="2959645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a:t>Esistono molte altre varianti. Il modello SIR può essere esteso in modi diversi, facendo anche assunzioni molto complicate. Per esempio potremmo catturare l’idea che il contagio è più probabile tra alcuni individui assegnando probabilità separate. </a:t>
            </a:r>
            <a:endParaRPr/>
          </a:p>
          <a:p>
            <a:pPr marL="0" lvl="0" indent="0">
              <a:spcBef>
                <a:spcPts val="0"/>
              </a:spcBef>
              <a:spcAft>
                <a:spcPts val="0"/>
              </a:spcAft>
              <a:buNone/>
            </a:pPr>
            <a:r>
              <a:rPr lang="it"/>
              <a:t>Questo modello però non prende in considerazione la nozione di social network e una delle due ipotesi iniziali era quella che tutti gli individui avessero la stessa probabilità di essere infettati, quando  nella realtà ogni individuo entra in contatto solo con i suoi vicini nella rete di contatto.</a:t>
            </a:r>
            <a:endParaRPr/>
          </a:p>
        </p:txBody>
      </p:sp>
    </p:spTree>
    <p:extLst>
      <p:ext uri="{BB962C8B-B14F-4D97-AF65-F5344CB8AC3E}">
        <p14:creationId xmlns:p14="http://schemas.microsoft.com/office/powerpoint/2010/main" val="1122461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a:t>Un altro modello che fa parte della prima famiglia è il threshold model introdotto da Granovetter nel 78.</a:t>
            </a:r>
            <a:endParaRPr/>
          </a:p>
          <a:p>
            <a:pPr marL="0" lvl="0" indent="0" rtl="0">
              <a:spcBef>
                <a:spcPts val="0"/>
              </a:spcBef>
              <a:spcAft>
                <a:spcPts val="0"/>
              </a:spcAft>
              <a:buNone/>
            </a:pPr>
            <a:r>
              <a:rPr lang="it"/>
              <a:t>In questo modello un individuo ha due distinti e mutualmente esclusivi comportamenti: per esempio la decisione di fare o non fare qualcosa, di partecipare o non partecipare ad una rivolta..</a:t>
            </a:r>
            <a:endParaRPr/>
          </a:p>
          <a:p>
            <a:pPr marL="0" lvl="0" indent="0">
              <a:spcBef>
                <a:spcPts val="0"/>
              </a:spcBef>
              <a:spcAft>
                <a:spcPts val="0"/>
              </a:spcAft>
              <a:buNone/>
            </a:pPr>
            <a:r>
              <a:rPr lang="it"/>
              <a:t>Un’altra richiesta è che la decisione dipende da quante altre persone hanno fatto la stessa scelta. Quindi in questo modello un individuo è assunto essere razionale. Il punto cruciale è la soglia; ogni individuo ha una sua soglia. Per esempio la soglia di un individuo per partecipare ad una rivolta è definita come la frazione delle persone che già si sono unite alla rivolta. In questo caso un apersona con una soglia bassa sarà un radicale; per lui il beneficio di partecipare alla rivolta è alto, mentre è basso il pericolo di essere arrestato. Mentre una persona che avrà una soglia alta è un conservativo. In generale le perosne con una soglia bassa saranno gli early adopter e gli altri i late adopter.</a:t>
            </a:r>
            <a:endParaRPr/>
          </a:p>
        </p:txBody>
      </p:sp>
    </p:spTree>
    <p:extLst>
      <p:ext uri="{BB962C8B-B14F-4D97-AF65-F5344CB8AC3E}">
        <p14:creationId xmlns:p14="http://schemas.microsoft.com/office/powerpoint/2010/main" val="1853167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a:t>In generale, come il precedente, anche questo modello non prende in considerazione la nozione di social network. Sarebbe importante anche sapere chi sono gli early adopter e non solo quanti</a:t>
            </a:r>
            <a:endParaRPr/>
          </a:p>
          <a:p>
            <a:pPr marL="0" lvl="0" indent="0" rtl="0">
              <a:spcBef>
                <a:spcPts val="0"/>
              </a:spcBef>
              <a:spcAft>
                <a:spcPts val="0"/>
              </a:spcAft>
              <a:buClr>
                <a:schemeClr val="dk1"/>
              </a:buClr>
              <a:buSzPts val="1100"/>
              <a:buFont typeface="Arial"/>
              <a:buNone/>
            </a:pPr>
            <a:r>
              <a:rPr lang="it">
                <a:solidFill>
                  <a:schemeClr val="dk1"/>
                </a:solidFill>
              </a:rPr>
              <a:t>Comportamento non monotone - abbandono se troppe persone adottano </a:t>
            </a:r>
            <a:endParaRPr>
              <a:solidFill>
                <a:schemeClr val="dk1"/>
              </a:solidFill>
            </a:endParaRPr>
          </a:p>
          <a:p>
            <a:pPr marL="0" lvl="0" indent="0" rtl="0">
              <a:spcBef>
                <a:spcPts val="0"/>
              </a:spcBef>
              <a:spcAft>
                <a:spcPts val="0"/>
              </a:spcAft>
              <a:buClr>
                <a:schemeClr val="dk1"/>
              </a:buClr>
              <a:buSzPts val="1100"/>
              <a:buFont typeface="Arial"/>
              <a:buNone/>
            </a:pPr>
            <a:r>
              <a:rPr lang="it">
                <a:solidFill>
                  <a:schemeClr val="dk1"/>
                </a:solidFill>
              </a:rPr>
              <a:t>Similarità - soglie non basato solo sui numeri </a:t>
            </a:r>
            <a:endParaRPr>
              <a:solidFill>
                <a:schemeClr val="dk1"/>
              </a:solidFill>
            </a:endParaRPr>
          </a:p>
          <a:p>
            <a:pPr marL="0" lvl="0" indent="0" rtl="0">
              <a:spcBef>
                <a:spcPts val="0"/>
              </a:spcBef>
              <a:spcAft>
                <a:spcPts val="0"/>
              </a:spcAft>
              <a:buClr>
                <a:schemeClr val="dk1"/>
              </a:buClr>
              <a:buSzPts val="1100"/>
              <a:buFont typeface="Arial"/>
              <a:buNone/>
            </a:pPr>
            <a:r>
              <a:rPr lang="it">
                <a:solidFill>
                  <a:schemeClr val="dk1"/>
                </a:solidFill>
              </a:rPr>
              <a:t>Le persone vengono "bloccate" per certa scelta per un periodo di tempo</a:t>
            </a:r>
            <a:endParaRPr>
              <a:solidFill>
                <a:schemeClr val="dk1"/>
              </a:solidFill>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Clr>
                <a:schemeClr val="dk1"/>
              </a:buClr>
              <a:buSzPts val="1100"/>
              <a:buFont typeface="Arial"/>
              <a:buNone/>
            </a:pPr>
            <a:r>
              <a:rPr lang="it"/>
              <a:t>Modelli consapevolezza delle persone di dimensioni di partecipazione non solo il numero effettivo di persone che partecipano </a:t>
            </a:r>
            <a:endParaRPr/>
          </a:p>
          <a:p>
            <a:pPr marL="0" lvl="0" indent="0" rtl="0">
              <a:spcBef>
                <a:spcPts val="0"/>
              </a:spcBef>
              <a:spcAft>
                <a:spcPts val="0"/>
              </a:spcAft>
              <a:buClr>
                <a:schemeClr val="dk1"/>
              </a:buClr>
              <a:buSzPts val="1100"/>
              <a:buFont typeface="Arial"/>
              <a:buNone/>
            </a:pPr>
            <a:r>
              <a:rPr lang="it"/>
              <a:t>Modellazione percezioni di chi sta adottando il comportamento / chi credete sta adottando </a:t>
            </a:r>
            <a:endParaRPr/>
          </a:p>
          <a:p>
            <a:pPr marL="0" lvl="0" indent="0" rtl="0">
              <a:spcBef>
                <a:spcPts val="0"/>
              </a:spcBef>
              <a:spcAft>
                <a:spcPts val="0"/>
              </a:spcAft>
              <a:buClr>
                <a:schemeClr val="dk1"/>
              </a:buClr>
              <a:buSzPts val="1100"/>
              <a:buFont typeface="Arial"/>
              <a:buNone/>
            </a:pPr>
            <a:endParaRPr/>
          </a:p>
          <a:p>
            <a:pPr marL="0" lvl="0" indent="0">
              <a:spcBef>
                <a:spcPts val="0"/>
              </a:spcBef>
              <a:spcAft>
                <a:spcPts val="0"/>
              </a:spcAft>
              <a:buNone/>
            </a:pPr>
            <a:endParaRPr/>
          </a:p>
        </p:txBody>
      </p:sp>
    </p:spTree>
    <p:extLst>
      <p:ext uri="{BB962C8B-B14F-4D97-AF65-F5344CB8AC3E}">
        <p14:creationId xmlns:p14="http://schemas.microsoft.com/office/powerpoint/2010/main" val="943786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a:solidFill>
                  <a:schemeClr val="dk1"/>
                </a:solidFill>
              </a:rPr>
              <a:t>Il primo modello che presenterò è stato introdotto nel 1927. è un modello prettamente biologico che si basa su due ipotesi fondamentali:compartmentalization (classificazione) in cui ogni individuo è classificato in stati diversi. La classificazione più semplice è quella che un individuo può stare in un solo statpo per volta.La seconda ipotesi è invece il mixing omogeneo:ogni individuo ha le stesse chance di venire in contatto con un individuo infetto.</a:t>
            </a:r>
            <a:endParaRPr>
              <a:solidFill>
                <a:schemeClr val="dk1"/>
              </a:solidFill>
            </a:endParaRPr>
          </a:p>
          <a:p>
            <a:pPr marL="0" lvl="0" indent="0">
              <a:spcBef>
                <a:spcPts val="0"/>
              </a:spcBef>
              <a:spcAft>
                <a:spcPts val="0"/>
              </a:spcAft>
              <a:buNone/>
            </a:pPr>
            <a:r>
              <a:rPr lang="it">
                <a:solidFill>
                  <a:schemeClr val="dk1"/>
                </a:solidFill>
              </a:rPr>
              <a:t>Esistono diverse varianti </a:t>
            </a:r>
            <a:endParaRPr>
              <a:solidFill>
                <a:schemeClr val="dk1"/>
              </a:solidFill>
            </a:endParaRPr>
          </a:p>
        </p:txBody>
      </p:sp>
    </p:spTree>
    <p:extLst>
      <p:ext uri="{BB962C8B-B14F-4D97-AF65-F5344CB8AC3E}">
        <p14:creationId xmlns:p14="http://schemas.microsoft.com/office/powerpoint/2010/main" val="3603487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rPr>
              <a:t>We are surrounded by systems that are hopelessly complex, from the society, a collection of six billion individuals, to communications systems, that these days link billions of devices, from computers to cell phones. Our very existence is rooted in the ability of thousands of genes to work together in a seamless fashion; our thoughts, reasoning, and comprehension of the world is hidden in the connections between billions of neurons in our brain. These systems, random looking at first, upon close inspection display endless signatures of order and self-organization whose quantification, understanding, prediction and eventually control is the major intellectual challenge for the science of the 21st century </a:t>
            </a:r>
          </a:p>
        </p:txBody>
      </p:sp>
      <p:sp>
        <p:nvSpPr>
          <p:cNvPr id="23555" name="Slide Number Placeholder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Arial" charset="0"/>
                <a:ea typeface="ＭＳ Ｐゴシック" charset="0"/>
                <a:cs typeface="ＭＳ Ｐゴシック" charset="0"/>
              </a:defRPr>
            </a:lvl1pPr>
            <a:lvl2pPr marL="742950" indent="-285750" defTabSz="931863" eaLnBrk="0" hangingPunct="0">
              <a:defRPr sz="2400">
                <a:solidFill>
                  <a:schemeClr val="tx1"/>
                </a:solidFill>
                <a:latin typeface="Arial" charset="0"/>
                <a:ea typeface="ＭＳ Ｐゴシック" charset="0"/>
              </a:defRPr>
            </a:lvl2pPr>
            <a:lvl3pPr marL="1143000" indent="-228600" defTabSz="931863" eaLnBrk="0" hangingPunct="0">
              <a:defRPr sz="2400">
                <a:solidFill>
                  <a:schemeClr val="tx1"/>
                </a:solidFill>
                <a:latin typeface="Arial" charset="0"/>
                <a:ea typeface="ＭＳ Ｐゴシック" charset="0"/>
              </a:defRPr>
            </a:lvl3pPr>
            <a:lvl4pPr marL="1600200" indent="-228600" defTabSz="931863" eaLnBrk="0" hangingPunct="0">
              <a:defRPr sz="2400">
                <a:solidFill>
                  <a:schemeClr val="tx1"/>
                </a:solidFill>
                <a:latin typeface="Arial" charset="0"/>
                <a:ea typeface="ＭＳ Ｐゴシック" charset="0"/>
              </a:defRPr>
            </a:lvl4pPr>
            <a:lvl5pPr marL="2057400" indent="-228600" defTabSz="931863" eaLnBrk="0" hangingPunct="0">
              <a:defRPr sz="2400">
                <a:solidFill>
                  <a:schemeClr val="tx1"/>
                </a:solidFill>
                <a:latin typeface="Arial" charset="0"/>
                <a:ea typeface="ＭＳ Ｐゴシック" charset="0"/>
              </a:defRPr>
            </a:lvl5pPr>
            <a:lvl6pPr marL="2514600" indent="-228600" defTabSz="93186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186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186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1863" eaLnBrk="0" fontAlgn="base" hangingPunct="0">
              <a:spcBef>
                <a:spcPct val="0"/>
              </a:spcBef>
              <a:spcAft>
                <a:spcPct val="0"/>
              </a:spcAft>
              <a:defRPr sz="2400">
                <a:solidFill>
                  <a:schemeClr val="tx1"/>
                </a:solidFill>
                <a:latin typeface="Arial" charset="0"/>
                <a:ea typeface="ＭＳ Ｐゴシック" charset="0"/>
              </a:defRPr>
            </a:lvl9pPr>
          </a:lstStyle>
          <a:p>
            <a:fld id="{FE01222C-A5C3-E24B-828F-BD3E07F7DA01}" type="slidenum">
              <a:rPr lang="en-US" sz="1200">
                <a:latin typeface="Times New Roman" charset="0"/>
                <a:ea typeface="Gulim" charset="0"/>
                <a:cs typeface="Gulim" charset="0"/>
              </a:rPr>
              <a:pPr/>
              <a:t>21</a:t>
            </a:fld>
            <a:endParaRPr lang="en-US" sz="1200">
              <a:latin typeface="Times New Roman" charset="0"/>
              <a:ea typeface="Gulim" charset="0"/>
              <a:cs typeface="Gulim" charset="0"/>
            </a:endParaRPr>
          </a:p>
        </p:txBody>
      </p:sp>
    </p:spTree>
    <p:extLst>
      <p:ext uri="{BB962C8B-B14F-4D97-AF65-F5344CB8AC3E}">
        <p14:creationId xmlns:p14="http://schemas.microsoft.com/office/powerpoint/2010/main" val="814945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err="1"/>
              <a:t>Diffusion</a:t>
            </a:r>
            <a:r>
              <a:rPr lang="it-IT" baseline="0" dirty="0"/>
              <a:t> Intro pt.2:</a:t>
            </a:r>
          </a:p>
          <a:p>
            <a:r>
              <a:rPr lang="it-IT" dirty="0"/>
              <a:t>In </a:t>
            </a:r>
            <a:r>
              <a:rPr lang="it-IT" dirty="0" err="1"/>
              <a:t>order</a:t>
            </a:r>
            <a:r>
              <a:rPr lang="it-IT" dirty="0"/>
              <a:t> to spread,</a:t>
            </a:r>
            <a:r>
              <a:rPr lang="it-IT" baseline="0" dirty="0"/>
              <a:t> diffusive </a:t>
            </a:r>
            <a:r>
              <a:rPr lang="it-IT" baseline="0" dirty="0" err="1"/>
              <a:t>processes</a:t>
            </a:r>
            <a:r>
              <a:rPr lang="it-IT" baseline="0" dirty="0"/>
              <a:t> </a:t>
            </a:r>
            <a:r>
              <a:rPr lang="it-IT" baseline="0" dirty="0" err="1"/>
              <a:t>needs</a:t>
            </a:r>
            <a:r>
              <a:rPr lang="it-IT" baseline="0" dirty="0"/>
              <a:t> a social </a:t>
            </a:r>
            <a:r>
              <a:rPr lang="it-IT" baseline="0" dirty="0" err="1"/>
              <a:t>structure</a:t>
            </a:r>
            <a:r>
              <a:rPr lang="it-IT" baseline="0" dirty="0"/>
              <a:t>.</a:t>
            </a:r>
          </a:p>
          <a:p>
            <a:r>
              <a:rPr lang="it-IT" baseline="0" dirty="0"/>
              <a:t>A social </a:t>
            </a:r>
            <a:r>
              <a:rPr lang="it-IT" baseline="0" dirty="0" err="1"/>
              <a:t>structure</a:t>
            </a:r>
            <a:r>
              <a:rPr lang="it-IT" baseline="0" dirty="0"/>
              <a:t> </a:t>
            </a:r>
            <a:r>
              <a:rPr lang="it-IT" baseline="0" dirty="0" err="1"/>
              <a:t>is</a:t>
            </a:r>
            <a:r>
              <a:rPr lang="it-IT" baseline="0" dirty="0"/>
              <a:t> </a:t>
            </a:r>
            <a:r>
              <a:rPr lang="it-IT" baseline="0" dirty="0" err="1"/>
              <a:t>commonly</a:t>
            </a:r>
            <a:r>
              <a:rPr lang="it-IT" baseline="0" dirty="0"/>
              <a:t> </a:t>
            </a:r>
            <a:r>
              <a:rPr lang="it-IT" baseline="0" dirty="0" err="1"/>
              <a:t>modeled</a:t>
            </a:r>
            <a:r>
              <a:rPr lang="it-IT" baseline="0" dirty="0"/>
              <a:t> </a:t>
            </a:r>
            <a:r>
              <a:rPr lang="it-IT" baseline="0" dirty="0" err="1"/>
              <a:t>as</a:t>
            </a:r>
            <a:r>
              <a:rPr lang="it-IT" baseline="0" dirty="0"/>
              <a:t> a network.</a:t>
            </a:r>
          </a:p>
          <a:p>
            <a:r>
              <a:rPr lang="it-IT" baseline="0" dirty="0" err="1"/>
              <a:t>Individuals</a:t>
            </a:r>
            <a:r>
              <a:rPr lang="it-IT" baseline="0" dirty="0"/>
              <a:t> (</a:t>
            </a:r>
            <a:r>
              <a:rPr lang="it-IT" baseline="0" dirty="0" err="1"/>
              <a:t>nodes</a:t>
            </a:r>
            <a:r>
              <a:rPr lang="it-IT" baseline="0" dirty="0"/>
              <a:t> of the network) are the agents </a:t>
            </a:r>
            <a:r>
              <a:rPr lang="it-IT" baseline="0" dirty="0" err="1"/>
              <a:t>that</a:t>
            </a:r>
            <a:r>
              <a:rPr lang="it-IT" baseline="0" dirty="0"/>
              <a:t> spread/</a:t>
            </a:r>
            <a:r>
              <a:rPr lang="it-IT" baseline="0" dirty="0" err="1"/>
              <a:t>adopt</a:t>
            </a:r>
            <a:r>
              <a:rPr lang="it-IT" baseline="0" dirty="0"/>
              <a:t> a </a:t>
            </a:r>
            <a:r>
              <a:rPr lang="it-IT" baseline="0" dirty="0" err="1"/>
              <a:t>given</a:t>
            </a:r>
            <a:r>
              <a:rPr lang="it-IT" baseline="0" dirty="0"/>
              <a:t> </a:t>
            </a:r>
            <a:r>
              <a:rPr lang="it-IT" baseline="0" dirty="0" err="1"/>
              <a:t>behavior</a:t>
            </a:r>
            <a:r>
              <a:rPr lang="it-IT" baseline="0" dirty="0"/>
              <a:t>/idea, </a:t>
            </a:r>
            <a:r>
              <a:rPr lang="it-IT" baseline="0" dirty="0" err="1"/>
              <a:t>infect</a:t>
            </a:r>
            <a:r>
              <a:rPr lang="it-IT" baseline="0" dirty="0"/>
              <a:t>/are </a:t>
            </a:r>
            <a:r>
              <a:rPr lang="it-IT" baseline="0" dirty="0" err="1"/>
              <a:t>infected</a:t>
            </a:r>
            <a:r>
              <a:rPr lang="it-IT" baseline="0" dirty="0"/>
              <a:t> by a </a:t>
            </a:r>
            <a:r>
              <a:rPr lang="it-IT" baseline="0" dirty="0" err="1"/>
              <a:t>given</a:t>
            </a:r>
            <a:r>
              <a:rPr lang="it-IT" baseline="0" dirty="0"/>
              <a:t> virus.</a:t>
            </a:r>
          </a:p>
          <a:p>
            <a:endParaRPr lang="it-IT" baseline="0" dirty="0"/>
          </a:p>
          <a:p>
            <a:r>
              <a:rPr lang="it-IT" baseline="0" dirty="0" err="1"/>
              <a:t>Several</a:t>
            </a:r>
            <a:r>
              <a:rPr lang="it-IT" baseline="0" dirty="0"/>
              <a:t> </a:t>
            </a:r>
            <a:r>
              <a:rPr lang="it-IT" baseline="0" dirty="0" err="1"/>
              <a:t>models</a:t>
            </a:r>
            <a:r>
              <a:rPr lang="it-IT" baseline="0" dirty="0"/>
              <a:t> </a:t>
            </a:r>
            <a:r>
              <a:rPr lang="it-IT" baseline="0" dirty="0" err="1"/>
              <a:t>have</a:t>
            </a:r>
            <a:r>
              <a:rPr lang="it-IT" baseline="0" dirty="0"/>
              <a:t> </a:t>
            </a:r>
            <a:r>
              <a:rPr lang="it-IT" baseline="0" dirty="0" err="1"/>
              <a:t>been</a:t>
            </a:r>
            <a:r>
              <a:rPr lang="it-IT" baseline="0" dirty="0"/>
              <a:t> </a:t>
            </a:r>
            <a:r>
              <a:rPr lang="it-IT" baseline="0" dirty="0" err="1"/>
              <a:t>described</a:t>
            </a:r>
            <a:r>
              <a:rPr lang="it-IT" baseline="0" dirty="0"/>
              <a:t> to model </a:t>
            </a:r>
            <a:r>
              <a:rPr lang="it-IT" baseline="0" dirty="0" err="1"/>
              <a:t>different</a:t>
            </a:r>
            <a:r>
              <a:rPr lang="it-IT" baseline="0" dirty="0"/>
              <a:t> </a:t>
            </a:r>
            <a:r>
              <a:rPr lang="it-IT" baseline="0" dirty="0" err="1"/>
              <a:t>kind</a:t>
            </a:r>
            <a:r>
              <a:rPr lang="it-IT" baseline="0" dirty="0"/>
              <a:t> of </a:t>
            </a:r>
            <a:r>
              <a:rPr lang="it-IT" baseline="0" dirty="0" err="1"/>
              <a:t>spreading</a:t>
            </a:r>
            <a:r>
              <a:rPr lang="it-IT" baseline="0" dirty="0"/>
              <a:t>. </a:t>
            </a:r>
            <a:r>
              <a:rPr lang="it-IT" baseline="0" dirty="0" err="1"/>
              <a:t>All</a:t>
            </a:r>
            <a:r>
              <a:rPr lang="it-IT" baseline="0" dirty="0"/>
              <a:t> of </a:t>
            </a:r>
            <a:r>
              <a:rPr lang="it-IT" baseline="0" dirty="0" err="1"/>
              <a:t>them</a:t>
            </a:r>
            <a:r>
              <a:rPr lang="it-IT" baseline="0" dirty="0"/>
              <a:t> </a:t>
            </a:r>
            <a:r>
              <a:rPr lang="it-IT" baseline="0" dirty="0" err="1"/>
              <a:t>having</a:t>
            </a:r>
            <a:r>
              <a:rPr lang="it-IT" baseline="0" dirty="0"/>
              <a:t> </a:t>
            </a:r>
            <a:r>
              <a:rPr lang="it-IT" baseline="0" dirty="0" err="1"/>
              <a:t>two</a:t>
            </a:r>
            <a:r>
              <a:rPr lang="it-IT" baseline="0" dirty="0"/>
              <a:t> common </a:t>
            </a:r>
            <a:r>
              <a:rPr lang="it-IT" baseline="0" dirty="0" err="1"/>
              <a:t>characteristics</a:t>
            </a:r>
            <a:r>
              <a:rPr lang="it-IT" baseline="0" dirty="0"/>
              <a:t>: (i) </a:t>
            </a:r>
            <a:r>
              <a:rPr lang="it-IT" baseline="0" dirty="0" err="1"/>
              <a:t>they</a:t>
            </a:r>
            <a:r>
              <a:rPr lang="it-IT" baseline="0" dirty="0"/>
              <a:t> </a:t>
            </a:r>
            <a:r>
              <a:rPr lang="it-IT" baseline="0" dirty="0" err="1"/>
              <a:t>allow</a:t>
            </a:r>
            <a:r>
              <a:rPr lang="it-IT" baseline="0" dirty="0"/>
              <a:t> </a:t>
            </a:r>
            <a:r>
              <a:rPr lang="it-IT" baseline="0" dirty="0" err="1"/>
              <a:t>each</a:t>
            </a:r>
            <a:r>
              <a:rPr lang="it-IT" baseline="0" dirty="0"/>
              <a:t> </a:t>
            </a:r>
            <a:r>
              <a:rPr lang="it-IT" baseline="0" dirty="0" err="1"/>
              <a:t>node</a:t>
            </a:r>
            <a:r>
              <a:rPr lang="it-IT" baseline="0" dirty="0"/>
              <a:t> to </a:t>
            </a:r>
            <a:r>
              <a:rPr lang="it-IT" baseline="0" dirty="0" err="1"/>
              <a:t>belong</a:t>
            </a:r>
            <a:r>
              <a:rPr lang="it-IT" baseline="0" dirty="0"/>
              <a:t> to a finite set of </a:t>
            </a:r>
            <a:r>
              <a:rPr lang="it-IT" baseline="0" dirty="0" err="1"/>
              <a:t>statuses</a:t>
            </a:r>
            <a:r>
              <a:rPr lang="it-IT" baseline="0" dirty="0"/>
              <a:t>, and (ii) </a:t>
            </a:r>
            <a:r>
              <a:rPr lang="it-IT" baseline="0" dirty="0" err="1"/>
              <a:t>they</a:t>
            </a:r>
            <a:r>
              <a:rPr lang="it-IT" baseline="0" dirty="0"/>
              <a:t> </a:t>
            </a:r>
            <a:r>
              <a:rPr lang="it-IT" baseline="0" dirty="0" err="1"/>
              <a:t>describe</a:t>
            </a:r>
            <a:r>
              <a:rPr lang="it-IT" baseline="0" dirty="0"/>
              <a:t> </a:t>
            </a:r>
            <a:r>
              <a:rPr lang="it-IT" baseline="0" dirty="0" err="1"/>
              <a:t>how</a:t>
            </a:r>
            <a:r>
              <a:rPr lang="it-IT" baseline="0" dirty="0"/>
              <a:t> a </a:t>
            </a:r>
            <a:r>
              <a:rPr lang="it-IT" baseline="0" dirty="0" err="1"/>
              <a:t>node</a:t>
            </a:r>
            <a:r>
              <a:rPr lang="it-IT" baseline="0" dirty="0"/>
              <a:t> can </a:t>
            </a:r>
            <a:r>
              <a:rPr lang="it-IT" baseline="0" dirty="0" err="1"/>
              <a:t>change</a:t>
            </a:r>
            <a:r>
              <a:rPr lang="it-IT" baseline="0" dirty="0"/>
              <a:t> </a:t>
            </a:r>
            <a:r>
              <a:rPr lang="it-IT" baseline="0" dirty="0" err="1"/>
              <a:t>its</a:t>
            </a:r>
            <a:r>
              <a:rPr lang="it-IT" baseline="0" dirty="0"/>
              <a:t> status.</a:t>
            </a:r>
          </a:p>
          <a:p>
            <a:endParaRPr lang="it-IT" baseline="0" dirty="0"/>
          </a:p>
          <a:p>
            <a:r>
              <a:rPr lang="it-IT" baseline="0" dirty="0" err="1"/>
              <a:t>As</a:t>
            </a:r>
            <a:r>
              <a:rPr lang="it-IT" baseline="0" dirty="0"/>
              <a:t> an </a:t>
            </a:r>
            <a:r>
              <a:rPr lang="it-IT" baseline="0" dirty="0" err="1"/>
              <a:t>example</a:t>
            </a:r>
            <a:r>
              <a:rPr lang="it-IT" baseline="0" dirty="0"/>
              <a:t> </a:t>
            </a:r>
            <a:r>
              <a:rPr lang="it-IT" baseline="0" dirty="0" err="1"/>
              <a:t>consider</a:t>
            </a:r>
            <a:r>
              <a:rPr lang="it-IT" baseline="0" dirty="0"/>
              <a:t> the SIR model </a:t>
            </a:r>
            <a:r>
              <a:rPr lang="it-IT" baseline="0" dirty="0" err="1"/>
              <a:t>where</a:t>
            </a:r>
            <a:r>
              <a:rPr lang="it-IT" baseline="0" dirty="0"/>
              <a:t> </a:t>
            </a:r>
            <a:r>
              <a:rPr lang="it-IT" baseline="0" dirty="0" err="1"/>
              <a:t>three</a:t>
            </a:r>
            <a:r>
              <a:rPr lang="it-IT" baseline="0" dirty="0"/>
              <a:t> </a:t>
            </a:r>
            <a:r>
              <a:rPr lang="it-IT" baseline="0" dirty="0" err="1"/>
              <a:t>states</a:t>
            </a:r>
            <a:r>
              <a:rPr lang="it-IT" baseline="0" dirty="0"/>
              <a:t> are </a:t>
            </a:r>
            <a:r>
              <a:rPr lang="it-IT" baseline="0" dirty="0" err="1"/>
              <a:t>available</a:t>
            </a:r>
            <a:r>
              <a:rPr lang="it-IT" baseline="0" dirty="0"/>
              <a:t> [S,I,R] and </a:t>
            </a:r>
            <a:r>
              <a:rPr lang="it-IT" baseline="0" dirty="0" err="1"/>
              <a:t>two</a:t>
            </a:r>
            <a:r>
              <a:rPr lang="it-IT" baseline="0" dirty="0"/>
              <a:t> </a:t>
            </a:r>
            <a:r>
              <a:rPr lang="it-IT" baseline="0" dirty="0" err="1"/>
              <a:t>rules</a:t>
            </a:r>
            <a:r>
              <a:rPr lang="it-IT" baseline="0" dirty="0"/>
              <a:t> </a:t>
            </a:r>
            <a:r>
              <a:rPr lang="it-IT" baseline="0" dirty="0" err="1"/>
              <a:t>define</a:t>
            </a:r>
            <a:r>
              <a:rPr lang="it-IT" baseline="0" dirty="0"/>
              <a:t> </a:t>
            </a:r>
            <a:r>
              <a:rPr lang="it-IT" baseline="0" dirty="0" err="1"/>
              <a:t>how</a:t>
            </a:r>
            <a:r>
              <a:rPr lang="it-IT" baseline="0" dirty="0"/>
              <a:t> </a:t>
            </a:r>
            <a:r>
              <a:rPr lang="it-IT" baseline="0" dirty="0" err="1"/>
              <a:t>node</a:t>
            </a:r>
            <a:r>
              <a:rPr lang="it-IT" baseline="0" dirty="0"/>
              <a:t> can </a:t>
            </a:r>
            <a:r>
              <a:rPr lang="it-IT" baseline="0" dirty="0" err="1"/>
              <a:t>transit</a:t>
            </a:r>
            <a:r>
              <a:rPr lang="it-IT" baseline="0" dirty="0"/>
              <a:t> from </a:t>
            </a:r>
            <a:r>
              <a:rPr lang="it-IT" baseline="0" dirty="0" err="1"/>
              <a:t>S</a:t>
            </a:r>
            <a:r>
              <a:rPr lang="it-IT" baseline="0" dirty="0"/>
              <a:t>-&gt;I and from I-&gt;</a:t>
            </a:r>
            <a:r>
              <a:rPr lang="it-IT" baseline="0" dirty="0" err="1"/>
              <a:t>R</a:t>
            </a:r>
            <a:r>
              <a:rPr lang="it-IT" baseline="0" dirty="0"/>
              <a:t>.</a:t>
            </a:r>
            <a:endParaRPr lang="it-IT" dirty="0"/>
          </a:p>
        </p:txBody>
      </p:sp>
      <p:sp>
        <p:nvSpPr>
          <p:cNvPr id="4" name="Segnaposto numero diapositiva 3"/>
          <p:cNvSpPr>
            <a:spLocks noGrp="1"/>
          </p:cNvSpPr>
          <p:nvPr>
            <p:ph type="sldNum" sz="quarter" idx="10"/>
          </p:nvPr>
        </p:nvSpPr>
        <p:spPr/>
        <p:txBody>
          <a:bodyPr/>
          <a:lstStyle/>
          <a:p>
            <a:fld id="{459B0869-1D7A-5342-A3FE-064273A0B25D}" type="slidenum">
              <a:rPr lang="it-IT" smtClean="0"/>
              <a:t>31</a:t>
            </a:fld>
            <a:endParaRPr lang="it-IT"/>
          </a:p>
        </p:txBody>
      </p:sp>
    </p:spTree>
    <p:extLst>
      <p:ext uri="{BB962C8B-B14F-4D97-AF65-F5344CB8AC3E}">
        <p14:creationId xmlns:p14="http://schemas.microsoft.com/office/powerpoint/2010/main" val="425854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r>
              <a:rPr lang="it-IT" dirty="0" err="1"/>
              <a:t>Diffusion</a:t>
            </a:r>
            <a:r>
              <a:rPr lang="it-IT" dirty="0"/>
              <a:t> </a:t>
            </a:r>
            <a:r>
              <a:rPr lang="it-IT" dirty="0" err="1"/>
              <a:t>phenomena</a:t>
            </a:r>
            <a:r>
              <a:rPr lang="it-IT" baseline="0" dirty="0"/>
              <a:t> </a:t>
            </a:r>
            <a:r>
              <a:rPr lang="it-IT" baseline="0" dirty="0" err="1"/>
              <a:t>analysis</a:t>
            </a:r>
            <a:r>
              <a:rPr lang="it-IT" baseline="0" dirty="0"/>
              <a:t> </a:t>
            </a:r>
            <a:r>
              <a:rPr lang="it-IT" baseline="0" dirty="0" err="1"/>
              <a:t>is</a:t>
            </a:r>
            <a:r>
              <a:rPr lang="it-IT" baseline="0" dirty="0"/>
              <a:t> an hot </a:t>
            </a:r>
            <a:r>
              <a:rPr lang="it-IT" baseline="0" dirty="0" err="1"/>
              <a:t>topic</a:t>
            </a:r>
            <a:r>
              <a:rPr lang="it-IT" baseline="0" dirty="0"/>
              <a:t> in </a:t>
            </a:r>
            <a:r>
              <a:rPr lang="it-IT" baseline="0" dirty="0" err="1"/>
              <a:t>several</a:t>
            </a:r>
            <a:r>
              <a:rPr lang="it-IT" baseline="0" dirty="0"/>
              <a:t> </a:t>
            </a:r>
            <a:r>
              <a:rPr lang="it-IT" baseline="0" dirty="0" err="1"/>
              <a:t>disciplines</a:t>
            </a:r>
            <a:r>
              <a:rPr lang="it-IT" baseline="0" dirty="0"/>
              <a:t>, for </a:t>
            </a:r>
            <a:r>
              <a:rPr lang="it-IT" baseline="0" dirty="0" err="1"/>
              <a:t>this</a:t>
            </a:r>
            <a:r>
              <a:rPr lang="it-IT" baseline="0" dirty="0"/>
              <a:t> </a:t>
            </a:r>
            <a:r>
              <a:rPr lang="it-IT" baseline="0" dirty="0" err="1"/>
              <a:t>reason</a:t>
            </a:r>
            <a:r>
              <a:rPr lang="it-IT" baseline="0" dirty="0"/>
              <a:t> </a:t>
            </a:r>
            <a:r>
              <a:rPr lang="it-IT" baseline="0" dirty="0" err="1"/>
              <a:t>Ndlib</a:t>
            </a:r>
            <a:r>
              <a:rPr lang="it-IT" baseline="0" dirty="0"/>
              <a:t> </a:t>
            </a:r>
            <a:r>
              <a:rPr lang="it-IT" baseline="0" dirty="0" err="1"/>
              <a:t>aims</a:t>
            </a:r>
            <a:r>
              <a:rPr lang="it-IT" baseline="0" dirty="0"/>
              <a:t> to </a:t>
            </a:r>
            <a:r>
              <a:rPr lang="it-IT" baseline="0" dirty="0" err="1"/>
              <a:t>reach</a:t>
            </a:r>
            <a:r>
              <a:rPr lang="it-IT" baseline="0" dirty="0"/>
              <a:t> an </a:t>
            </a:r>
            <a:r>
              <a:rPr lang="it-IT" baseline="0" dirty="0" err="1"/>
              <a:t>heterogeneous</a:t>
            </a:r>
            <a:r>
              <a:rPr lang="it-IT" baseline="0" dirty="0"/>
              <a:t> audience.</a:t>
            </a:r>
          </a:p>
          <a:p>
            <a:r>
              <a:rPr lang="it-IT" baseline="0" dirty="0" err="1"/>
              <a:t>Our</a:t>
            </a:r>
            <a:r>
              <a:rPr lang="it-IT" baseline="0" dirty="0"/>
              <a:t> </a:t>
            </a:r>
            <a:r>
              <a:rPr lang="it-IT" baseline="0" dirty="0" err="1"/>
              <a:t>final</a:t>
            </a:r>
            <a:r>
              <a:rPr lang="it-IT" baseline="0" dirty="0"/>
              <a:t> </a:t>
            </a:r>
            <a:r>
              <a:rPr lang="it-IT" baseline="0" dirty="0" err="1"/>
              <a:t>user</a:t>
            </a:r>
            <a:r>
              <a:rPr lang="it-IT" baseline="0" dirty="0"/>
              <a:t> can </a:t>
            </a:r>
            <a:r>
              <a:rPr lang="it-IT" baseline="0" dirty="0" err="1"/>
              <a:t>have</a:t>
            </a:r>
            <a:r>
              <a:rPr lang="it-IT" baseline="0" dirty="0"/>
              <a:t> </a:t>
            </a:r>
            <a:r>
              <a:rPr lang="it-IT" baseline="0" dirty="0" err="1"/>
              <a:t>different</a:t>
            </a:r>
            <a:r>
              <a:rPr lang="it-IT" baseline="0" dirty="0"/>
              <a:t> </a:t>
            </a:r>
            <a:r>
              <a:rPr lang="it-IT" baseline="0" dirty="0" err="1"/>
              <a:t>levels</a:t>
            </a:r>
            <a:r>
              <a:rPr lang="it-IT" baseline="0" dirty="0"/>
              <a:t> of </a:t>
            </a:r>
            <a:r>
              <a:rPr lang="it-IT" baseline="0" dirty="0" err="1"/>
              <a:t>specialization</a:t>
            </a:r>
            <a:r>
              <a:rPr lang="it-IT" baseline="0" dirty="0"/>
              <a:t>, </a:t>
            </a:r>
            <a:r>
              <a:rPr lang="it-IT" baseline="0" dirty="0" err="1"/>
              <a:t>different</a:t>
            </a:r>
            <a:r>
              <a:rPr lang="it-IT" baseline="0" dirty="0"/>
              <a:t> backgrounds and, </a:t>
            </a:r>
            <a:r>
              <a:rPr lang="it-IT" baseline="0" dirty="0" err="1"/>
              <a:t>most</a:t>
            </a:r>
            <a:r>
              <a:rPr lang="it-IT" baseline="0" dirty="0"/>
              <a:t> </a:t>
            </a:r>
            <a:r>
              <a:rPr lang="it-IT" baseline="0" dirty="0" err="1"/>
              <a:t>importantly</a:t>
            </a:r>
            <a:r>
              <a:rPr lang="it-IT" baseline="0" dirty="0"/>
              <a:t>, can use </a:t>
            </a:r>
            <a:r>
              <a:rPr lang="it-IT" baseline="0" dirty="0" err="1"/>
              <a:t>Ndlib</a:t>
            </a:r>
            <a:r>
              <a:rPr lang="it-IT" baseline="0" dirty="0"/>
              <a:t> to </a:t>
            </a:r>
            <a:r>
              <a:rPr lang="it-IT" baseline="0" dirty="0" err="1"/>
              <a:t>porsue</a:t>
            </a:r>
            <a:r>
              <a:rPr lang="it-IT" baseline="0" dirty="0"/>
              <a:t> multiple </a:t>
            </a:r>
            <a:r>
              <a:rPr lang="it-IT" baseline="0" dirty="0" err="1"/>
              <a:t>analytical</a:t>
            </a:r>
            <a:r>
              <a:rPr lang="it-IT" baseline="0" dirty="0"/>
              <a:t> </a:t>
            </a:r>
            <a:r>
              <a:rPr lang="it-IT" baseline="0" dirty="0" err="1"/>
              <a:t>objectives</a:t>
            </a:r>
            <a:r>
              <a:rPr lang="it-IT" baseline="0" dirty="0"/>
              <a:t>.</a:t>
            </a:r>
            <a:endParaRPr lang="it-IT" dirty="0"/>
          </a:p>
        </p:txBody>
      </p:sp>
      <p:sp>
        <p:nvSpPr>
          <p:cNvPr id="4" name="Segnaposto numero diapositiva 3"/>
          <p:cNvSpPr>
            <a:spLocks noGrp="1"/>
          </p:cNvSpPr>
          <p:nvPr>
            <p:ph type="sldNum" sz="quarter" idx="10"/>
          </p:nvPr>
        </p:nvSpPr>
        <p:spPr/>
        <p:txBody>
          <a:bodyPr/>
          <a:lstStyle/>
          <a:p>
            <a:fld id="{459B0869-1D7A-5342-A3FE-064273A0B25D}" type="slidenum">
              <a:rPr lang="it-IT" smtClean="0"/>
              <a:t>32</a:t>
            </a:fld>
            <a:endParaRPr lang="it-IT"/>
          </a:p>
        </p:txBody>
      </p:sp>
    </p:spTree>
    <p:extLst>
      <p:ext uri="{BB962C8B-B14F-4D97-AF65-F5344CB8AC3E}">
        <p14:creationId xmlns:p14="http://schemas.microsoft.com/office/powerpoint/2010/main" val="535878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NDlib</a:t>
            </a:r>
            <a:r>
              <a:rPr lang="it-IT" dirty="0"/>
              <a:t> (Network </a:t>
            </a:r>
            <a:r>
              <a:rPr lang="it-IT" dirty="0" err="1"/>
              <a:t>Diffusion</a:t>
            </a:r>
            <a:r>
              <a:rPr lang="it-IT" dirty="0"/>
              <a:t> </a:t>
            </a:r>
            <a:r>
              <a:rPr lang="it-IT" dirty="0" err="1"/>
              <a:t>library</a:t>
            </a:r>
            <a:r>
              <a:rPr lang="it-IT" dirty="0"/>
              <a:t>) </a:t>
            </a:r>
            <a:r>
              <a:rPr lang="it-IT" dirty="0" err="1"/>
              <a:t>is</a:t>
            </a:r>
            <a:r>
              <a:rPr lang="it-IT" dirty="0"/>
              <a:t> a </a:t>
            </a:r>
            <a:r>
              <a:rPr lang="it-IT" dirty="0" err="1"/>
              <a:t>python</a:t>
            </a:r>
            <a:r>
              <a:rPr lang="it-IT" dirty="0"/>
              <a:t> </a:t>
            </a:r>
            <a:r>
              <a:rPr lang="it-IT" dirty="0" err="1"/>
              <a:t>library</a:t>
            </a:r>
            <a:r>
              <a:rPr lang="it-IT" dirty="0"/>
              <a:t> </a:t>
            </a:r>
            <a:r>
              <a:rPr lang="it-IT" dirty="0" err="1"/>
              <a:t>that</a:t>
            </a:r>
            <a:r>
              <a:rPr lang="it-IT" dirty="0"/>
              <a:t> </a:t>
            </a:r>
            <a:r>
              <a:rPr lang="it-IT" dirty="0" err="1"/>
              <a:t>group</a:t>
            </a:r>
            <a:r>
              <a:rPr lang="it-IT" dirty="0"/>
              <a:t> </a:t>
            </a:r>
            <a:r>
              <a:rPr lang="it-IT" dirty="0" err="1"/>
              <a:t>togheter</a:t>
            </a:r>
            <a:r>
              <a:rPr lang="it-IT" dirty="0"/>
              <a:t> </a:t>
            </a:r>
            <a:r>
              <a:rPr lang="it-IT" dirty="0" err="1"/>
              <a:t>several</a:t>
            </a:r>
            <a:r>
              <a:rPr lang="it-IT" dirty="0"/>
              <a:t> </a:t>
            </a:r>
            <a:r>
              <a:rPr lang="it-IT" dirty="0" err="1"/>
              <a:t>models</a:t>
            </a:r>
            <a:r>
              <a:rPr lang="it-IT" dirty="0"/>
              <a:t> from </a:t>
            </a:r>
            <a:r>
              <a:rPr lang="it-IT" dirty="0" err="1"/>
              <a:t>two</a:t>
            </a:r>
            <a:r>
              <a:rPr lang="it-IT" dirty="0"/>
              <a:t> </a:t>
            </a:r>
            <a:r>
              <a:rPr lang="it-IT" dirty="0" err="1"/>
              <a:t>different</a:t>
            </a:r>
            <a:r>
              <a:rPr lang="it-IT" dirty="0"/>
              <a:t> backgrounds: (i) </a:t>
            </a:r>
            <a:r>
              <a:rPr lang="it-IT" dirty="0" err="1"/>
              <a:t>Epidemic</a:t>
            </a:r>
            <a:r>
              <a:rPr lang="it-IT" dirty="0"/>
              <a:t> </a:t>
            </a:r>
            <a:r>
              <a:rPr lang="it-IT" dirty="0" err="1"/>
              <a:t>modeling</a:t>
            </a:r>
            <a:r>
              <a:rPr lang="it-IT" dirty="0"/>
              <a:t>, and (ii) Opinion </a:t>
            </a:r>
            <a:r>
              <a:rPr lang="it-IT" dirty="0" err="1"/>
              <a:t>Dynamic</a:t>
            </a:r>
            <a:r>
              <a:rPr lang="it-IT" dirty="0"/>
              <a:t> </a:t>
            </a:r>
            <a:r>
              <a:rPr lang="it-IT" dirty="0" err="1"/>
              <a:t>modeling</a:t>
            </a:r>
            <a:r>
              <a:rPr lang="it-IT" dirty="0"/>
              <a:t>.</a:t>
            </a:r>
          </a:p>
          <a:p>
            <a:r>
              <a:rPr lang="it-IT" dirty="0" err="1"/>
              <a:t>It</a:t>
            </a:r>
            <a:r>
              <a:rPr lang="it-IT" dirty="0"/>
              <a:t> </a:t>
            </a:r>
            <a:r>
              <a:rPr lang="it-IT" dirty="0" err="1"/>
              <a:t>provides</a:t>
            </a:r>
            <a:r>
              <a:rPr lang="it-IT" baseline="0" dirty="0"/>
              <a:t> a standard way to </a:t>
            </a:r>
            <a:r>
              <a:rPr lang="it-IT" baseline="0" dirty="0" err="1"/>
              <a:t>describe</a:t>
            </a:r>
            <a:r>
              <a:rPr lang="it-IT" baseline="0" dirty="0"/>
              <a:t>, and simulate, </a:t>
            </a:r>
            <a:r>
              <a:rPr lang="it-IT" baseline="0" dirty="0" err="1"/>
              <a:t>diffusion</a:t>
            </a:r>
            <a:r>
              <a:rPr lang="it-IT" baseline="0" dirty="0"/>
              <a:t> </a:t>
            </a:r>
            <a:r>
              <a:rPr lang="it-IT" baseline="0" dirty="0" err="1"/>
              <a:t>phenomena</a:t>
            </a:r>
            <a:r>
              <a:rPr lang="it-IT" baseline="0" dirty="0"/>
              <a:t> over networks. </a:t>
            </a:r>
          </a:p>
          <a:p>
            <a:r>
              <a:rPr lang="it-IT" baseline="0" dirty="0" err="1"/>
              <a:t>It</a:t>
            </a:r>
            <a:r>
              <a:rPr lang="it-IT" baseline="0" dirty="0"/>
              <a:t> </a:t>
            </a:r>
            <a:r>
              <a:rPr lang="it-IT" baseline="0" dirty="0" err="1"/>
              <a:t>defines</a:t>
            </a:r>
            <a:r>
              <a:rPr lang="it-IT" baseline="0" dirty="0"/>
              <a:t> a </a:t>
            </a:r>
            <a:r>
              <a:rPr lang="it-IT" baseline="0" dirty="0" err="1"/>
              <a:t>template</a:t>
            </a:r>
            <a:r>
              <a:rPr lang="it-IT" baseline="0" dirty="0"/>
              <a:t> for model </a:t>
            </a:r>
            <a:r>
              <a:rPr lang="it-IT" baseline="0" dirty="0" err="1"/>
              <a:t>description</a:t>
            </a:r>
            <a:r>
              <a:rPr lang="it-IT" baseline="0" dirty="0"/>
              <a:t>, input and output formats, </a:t>
            </a:r>
            <a:r>
              <a:rPr lang="it-IT" baseline="0" dirty="0" err="1"/>
              <a:t>simiulation</a:t>
            </a:r>
            <a:r>
              <a:rPr lang="it-IT" baseline="0" dirty="0"/>
              <a:t> </a:t>
            </a:r>
            <a:r>
              <a:rPr lang="it-IT" baseline="0" dirty="0" err="1"/>
              <a:t>results</a:t>
            </a:r>
            <a:r>
              <a:rPr lang="it-IT" baseline="0" dirty="0"/>
              <a:t> </a:t>
            </a:r>
            <a:r>
              <a:rPr lang="it-IT" baseline="0" dirty="0" err="1"/>
              <a:t>visualization</a:t>
            </a:r>
            <a:r>
              <a:rPr lang="it-IT" baseline="0" dirty="0"/>
              <a:t>.</a:t>
            </a:r>
            <a:endParaRPr lang="it-IT" dirty="0"/>
          </a:p>
        </p:txBody>
      </p:sp>
      <p:sp>
        <p:nvSpPr>
          <p:cNvPr id="4" name="Segnaposto numero diapositiva 3"/>
          <p:cNvSpPr>
            <a:spLocks noGrp="1"/>
          </p:cNvSpPr>
          <p:nvPr>
            <p:ph type="sldNum" sz="quarter" idx="10"/>
          </p:nvPr>
        </p:nvSpPr>
        <p:spPr/>
        <p:txBody>
          <a:bodyPr/>
          <a:lstStyle/>
          <a:p>
            <a:fld id="{459B0869-1D7A-5342-A3FE-064273A0B25D}" type="slidenum">
              <a:rPr lang="it-IT" smtClean="0"/>
              <a:t>33</a:t>
            </a:fld>
            <a:endParaRPr lang="it-IT"/>
          </a:p>
        </p:txBody>
      </p:sp>
    </p:spTree>
    <p:extLst>
      <p:ext uri="{BB962C8B-B14F-4D97-AF65-F5344CB8AC3E}">
        <p14:creationId xmlns:p14="http://schemas.microsoft.com/office/powerpoint/2010/main" val="125606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All</a:t>
            </a:r>
            <a:r>
              <a:rPr lang="it-IT" dirty="0"/>
              <a:t> </a:t>
            </a:r>
            <a:r>
              <a:rPr lang="it-IT" dirty="0" err="1"/>
              <a:t>such</a:t>
            </a:r>
            <a:r>
              <a:rPr lang="it-IT" dirty="0"/>
              <a:t> </a:t>
            </a:r>
            <a:r>
              <a:rPr lang="it-IT" dirty="0" err="1"/>
              <a:t>heterogeneity</a:t>
            </a:r>
            <a:r>
              <a:rPr lang="it-IT" dirty="0"/>
              <a:t> can be </a:t>
            </a:r>
            <a:r>
              <a:rPr lang="it-IT" dirty="0" err="1"/>
              <a:t>reduced</a:t>
            </a:r>
            <a:r>
              <a:rPr lang="it-IT" dirty="0"/>
              <a:t> to the </a:t>
            </a:r>
            <a:r>
              <a:rPr lang="it-IT" dirty="0" err="1"/>
              <a:t>identification</a:t>
            </a:r>
            <a:r>
              <a:rPr lang="it-IT" dirty="0"/>
              <a:t> of </a:t>
            </a:r>
            <a:r>
              <a:rPr lang="it-IT" dirty="0" err="1"/>
              <a:t>two</a:t>
            </a:r>
            <a:r>
              <a:rPr lang="it-IT" dirty="0"/>
              <a:t> </a:t>
            </a:r>
            <a:r>
              <a:rPr lang="it-IT" dirty="0" err="1"/>
              <a:t>main</a:t>
            </a:r>
            <a:r>
              <a:rPr lang="it-IT" dirty="0"/>
              <a:t> use</a:t>
            </a:r>
            <a:r>
              <a:rPr lang="it-IT" baseline="0" dirty="0"/>
              <a:t> case: </a:t>
            </a:r>
            <a:r>
              <a:rPr lang="it-IT" baseline="0" dirty="0" err="1"/>
              <a:t>programmer</a:t>
            </a:r>
            <a:r>
              <a:rPr lang="it-IT" baseline="0" dirty="0"/>
              <a:t> </a:t>
            </a:r>
            <a:r>
              <a:rPr lang="it-IT" baseline="0" dirty="0" err="1"/>
              <a:t>experience</a:t>
            </a:r>
            <a:r>
              <a:rPr lang="it-IT" baseline="0" dirty="0"/>
              <a:t> and </a:t>
            </a:r>
            <a:r>
              <a:rPr lang="it-IT" baseline="0" dirty="0" err="1"/>
              <a:t>analyst</a:t>
            </a:r>
            <a:r>
              <a:rPr lang="it-IT" baseline="0" dirty="0"/>
              <a:t> </a:t>
            </a:r>
            <a:r>
              <a:rPr lang="it-IT" baseline="0" dirty="0" err="1"/>
              <a:t>experience</a:t>
            </a:r>
            <a:r>
              <a:rPr lang="it-IT" baseline="0" dirty="0"/>
              <a:t>.</a:t>
            </a:r>
          </a:p>
          <a:p>
            <a:r>
              <a:rPr lang="it-IT" baseline="0" dirty="0"/>
              <a:t>A </a:t>
            </a:r>
            <a:r>
              <a:rPr lang="it-IT" baseline="0" dirty="0" err="1"/>
              <a:t>programmer</a:t>
            </a:r>
            <a:r>
              <a:rPr lang="it-IT" baseline="0" dirty="0"/>
              <a:t> </a:t>
            </a:r>
            <a:r>
              <a:rPr lang="it-IT" baseline="0" dirty="0" err="1"/>
              <a:t>is</a:t>
            </a:r>
            <a:r>
              <a:rPr lang="it-IT" baseline="0" dirty="0"/>
              <a:t> a </a:t>
            </a:r>
            <a:r>
              <a:rPr lang="it-IT" baseline="0" dirty="0" err="1"/>
              <a:t>user</a:t>
            </a:r>
            <a:r>
              <a:rPr lang="it-IT" baseline="0" dirty="0"/>
              <a:t> </a:t>
            </a:r>
            <a:r>
              <a:rPr lang="it-IT" baseline="0" dirty="0" err="1"/>
              <a:t>that</a:t>
            </a:r>
            <a:r>
              <a:rPr lang="it-IT" baseline="0" dirty="0"/>
              <a:t> </a:t>
            </a:r>
            <a:r>
              <a:rPr lang="it-IT" baseline="0" dirty="0" err="1"/>
              <a:t>uses</a:t>
            </a:r>
            <a:r>
              <a:rPr lang="it-IT" baseline="0" dirty="0"/>
              <a:t> </a:t>
            </a:r>
            <a:r>
              <a:rPr lang="it-IT" baseline="0" dirty="0" err="1"/>
              <a:t>Ndlib</a:t>
            </a:r>
            <a:r>
              <a:rPr lang="it-IT" baseline="0" dirty="0"/>
              <a:t> to fine </a:t>
            </a:r>
            <a:r>
              <a:rPr lang="it-IT" baseline="0" dirty="0" err="1"/>
              <a:t>tune</a:t>
            </a:r>
            <a:r>
              <a:rPr lang="it-IT" baseline="0" dirty="0"/>
              <a:t> model </a:t>
            </a:r>
            <a:r>
              <a:rPr lang="it-IT" baseline="0" dirty="0" err="1"/>
              <a:t>simulations</a:t>
            </a:r>
            <a:r>
              <a:rPr lang="it-IT" baseline="0" dirty="0"/>
              <a:t> and to design </a:t>
            </a:r>
            <a:r>
              <a:rPr lang="it-IT" baseline="0" dirty="0" err="1"/>
              <a:t>novel</a:t>
            </a:r>
            <a:r>
              <a:rPr lang="it-IT" baseline="0" dirty="0"/>
              <a:t> diffusive </a:t>
            </a:r>
            <a:r>
              <a:rPr lang="it-IT" baseline="0" dirty="0" err="1"/>
              <a:t>models</a:t>
            </a:r>
            <a:r>
              <a:rPr lang="it-IT" baseline="0" dirty="0"/>
              <a:t>.</a:t>
            </a:r>
          </a:p>
          <a:p>
            <a:r>
              <a:rPr lang="it-IT" baseline="0" dirty="0"/>
              <a:t>An </a:t>
            </a:r>
            <a:r>
              <a:rPr lang="it-IT" baseline="0" dirty="0" err="1"/>
              <a:t>analyst</a:t>
            </a:r>
            <a:r>
              <a:rPr lang="it-IT" baseline="0" dirty="0"/>
              <a:t> </a:t>
            </a:r>
            <a:r>
              <a:rPr lang="it-IT" baseline="0" dirty="0" err="1"/>
              <a:t>is</a:t>
            </a:r>
            <a:r>
              <a:rPr lang="it-IT" baseline="0" dirty="0"/>
              <a:t> a </a:t>
            </a:r>
            <a:r>
              <a:rPr lang="it-IT" baseline="0" dirty="0" err="1"/>
              <a:t>user</a:t>
            </a:r>
            <a:r>
              <a:rPr lang="it-IT" baseline="0" dirty="0"/>
              <a:t> </a:t>
            </a:r>
            <a:r>
              <a:rPr lang="it-IT" baseline="0" dirty="0" err="1"/>
              <a:t>that</a:t>
            </a:r>
            <a:r>
              <a:rPr lang="it-IT" baseline="0" dirty="0"/>
              <a:t> </a:t>
            </a:r>
            <a:r>
              <a:rPr lang="it-IT" baseline="0" dirty="0" err="1"/>
              <a:t>employ</a:t>
            </a:r>
            <a:r>
              <a:rPr lang="it-IT" baseline="0" dirty="0"/>
              <a:t> </a:t>
            </a:r>
            <a:r>
              <a:rPr lang="it-IT" baseline="0" dirty="0" err="1"/>
              <a:t>Ndlib</a:t>
            </a:r>
            <a:r>
              <a:rPr lang="it-IT" baseline="0" dirty="0"/>
              <a:t> to </a:t>
            </a:r>
            <a:r>
              <a:rPr lang="it-IT" baseline="0" dirty="0" err="1"/>
              <a:t>perform</a:t>
            </a:r>
            <a:r>
              <a:rPr lang="it-IT" baseline="0" dirty="0"/>
              <a:t> </a:t>
            </a:r>
            <a:r>
              <a:rPr lang="it-IT" baseline="0" dirty="0" err="1"/>
              <a:t>visual</a:t>
            </a:r>
            <a:r>
              <a:rPr lang="it-IT" baseline="0" dirty="0"/>
              <a:t> </a:t>
            </a:r>
            <a:r>
              <a:rPr lang="it-IT" baseline="0" dirty="0" err="1"/>
              <a:t>analytics</a:t>
            </a:r>
            <a:r>
              <a:rPr lang="it-IT" baseline="0" dirty="0"/>
              <a:t>: </a:t>
            </a:r>
            <a:r>
              <a:rPr lang="it-IT" baseline="0" dirty="0" err="1"/>
              <a:t>it</a:t>
            </a:r>
            <a:r>
              <a:rPr lang="it-IT" baseline="0" dirty="0"/>
              <a:t> </a:t>
            </a:r>
            <a:r>
              <a:rPr lang="it-IT" baseline="0" dirty="0" err="1"/>
              <a:t>avoids</a:t>
            </a:r>
            <a:r>
              <a:rPr lang="it-IT" baseline="0" dirty="0"/>
              <a:t> </a:t>
            </a:r>
            <a:r>
              <a:rPr lang="it-IT" baseline="0" dirty="0" err="1"/>
              <a:t>writing</a:t>
            </a:r>
            <a:r>
              <a:rPr lang="it-IT" baseline="0" dirty="0"/>
              <a:t> code to focus on </a:t>
            </a:r>
            <a:r>
              <a:rPr lang="it-IT" baseline="0" dirty="0" err="1"/>
              <a:t>experiment</a:t>
            </a:r>
            <a:r>
              <a:rPr lang="it-IT" baseline="0" dirty="0"/>
              <a:t> design and </a:t>
            </a:r>
            <a:r>
              <a:rPr lang="it-IT" baseline="0" dirty="0" err="1"/>
              <a:t>result</a:t>
            </a:r>
            <a:r>
              <a:rPr lang="it-IT" baseline="0" dirty="0"/>
              <a:t> </a:t>
            </a:r>
            <a:r>
              <a:rPr lang="it-IT" baseline="0" dirty="0" err="1"/>
              <a:t>interpretation</a:t>
            </a:r>
            <a:r>
              <a:rPr lang="it-IT" baseline="0" dirty="0"/>
              <a:t>.</a:t>
            </a:r>
          </a:p>
          <a:p>
            <a:endParaRPr lang="it-IT" baseline="0" dirty="0"/>
          </a:p>
          <a:p>
            <a:r>
              <a:rPr lang="it-IT" baseline="0" dirty="0"/>
              <a:t>To </a:t>
            </a:r>
            <a:r>
              <a:rPr lang="it-IT" baseline="0" dirty="0" err="1"/>
              <a:t>both</a:t>
            </a:r>
            <a:r>
              <a:rPr lang="it-IT" baseline="0" dirty="0"/>
              <a:t> </a:t>
            </a:r>
            <a:r>
              <a:rPr lang="it-IT" baseline="0" dirty="0" err="1"/>
              <a:t>such</a:t>
            </a:r>
            <a:r>
              <a:rPr lang="it-IT" baseline="0" dirty="0"/>
              <a:t> </a:t>
            </a:r>
            <a:r>
              <a:rPr lang="it-IT" baseline="0" dirty="0" err="1"/>
              <a:t>users</a:t>
            </a:r>
            <a:r>
              <a:rPr lang="it-IT" baseline="0" dirty="0"/>
              <a:t> </a:t>
            </a:r>
            <a:r>
              <a:rPr lang="it-IT" baseline="0" dirty="0" err="1"/>
              <a:t>Ndlib</a:t>
            </a:r>
            <a:r>
              <a:rPr lang="it-IT" baseline="0" dirty="0"/>
              <a:t> </a:t>
            </a:r>
            <a:r>
              <a:rPr lang="it-IT" baseline="0" dirty="0" err="1"/>
              <a:t>offers</a:t>
            </a:r>
            <a:r>
              <a:rPr lang="it-IT" baseline="0" dirty="0"/>
              <a:t> a </a:t>
            </a:r>
            <a:r>
              <a:rPr lang="it-IT" baseline="0" dirty="0" err="1"/>
              <a:t>same</a:t>
            </a:r>
            <a:r>
              <a:rPr lang="it-IT" baseline="0" dirty="0"/>
              <a:t> </a:t>
            </a:r>
            <a:r>
              <a:rPr lang="it-IT" baseline="0" dirty="0" err="1"/>
              <a:t>analytical</a:t>
            </a:r>
            <a:r>
              <a:rPr lang="it-IT" baseline="0" dirty="0"/>
              <a:t> </a:t>
            </a:r>
            <a:r>
              <a:rPr lang="it-IT" baseline="0" dirty="0" err="1"/>
              <a:t>workflow</a:t>
            </a:r>
            <a:r>
              <a:rPr lang="it-IT" baseline="0" dirty="0"/>
              <a:t> </a:t>
            </a:r>
            <a:r>
              <a:rPr lang="it-IT" baseline="0" dirty="0" err="1"/>
              <a:t>composed</a:t>
            </a:r>
            <a:r>
              <a:rPr lang="it-IT" baseline="0" dirty="0"/>
              <a:t> by 5 </a:t>
            </a:r>
            <a:r>
              <a:rPr lang="it-IT" baseline="0" dirty="0" err="1"/>
              <a:t>steps</a:t>
            </a:r>
            <a:r>
              <a:rPr lang="it-IT" baseline="0" dirty="0"/>
              <a:t>:</a:t>
            </a:r>
          </a:p>
          <a:p>
            <a:pPr marL="228600" indent="-228600">
              <a:buAutoNum type="arabicParenR"/>
            </a:pPr>
            <a:r>
              <a:rPr lang="it-IT" baseline="0" dirty="0" err="1"/>
              <a:t>Load</a:t>
            </a:r>
            <a:r>
              <a:rPr lang="it-IT" baseline="0" dirty="0"/>
              <a:t> social network</a:t>
            </a:r>
          </a:p>
          <a:p>
            <a:pPr marL="228600" indent="-228600">
              <a:buAutoNum type="arabicParenR"/>
            </a:pPr>
            <a:r>
              <a:rPr lang="it-IT" baseline="0" dirty="0"/>
              <a:t>Select the </a:t>
            </a:r>
            <a:r>
              <a:rPr lang="it-IT" baseline="0" dirty="0" err="1"/>
              <a:t>diffusion</a:t>
            </a:r>
            <a:r>
              <a:rPr lang="it-IT" baseline="0" dirty="0"/>
              <a:t> model to simulate</a:t>
            </a:r>
          </a:p>
          <a:p>
            <a:pPr marL="228600" indent="-228600">
              <a:buAutoNum type="arabicParenR"/>
            </a:pPr>
            <a:r>
              <a:rPr lang="it-IT" baseline="0" dirty="0" err="1"/>
              <a:t>Configure</a:t>
            </a:r>
            <a:r>
              <a:rPr lang="it-IT" baseline="0" dirty="0"/>
              <a:t> the model </a:t>
            </a:r>
            <a:r>
              <a:rPr lang="it-IT" baseline="0" dirty="0" err="1"/>
              <a:t>specific</a:t>
            </a:r>
            <a:r>
              <a:rPr lang="it-IT" baseline="0" dirty="0"/>
              <a:t> </a:t>
            </a:r>
            <a:r>
              <a:rPr lang="it-IT" baseline="0" dirty="0" err="1"/>
              <a:t>parameters</a:t>
            </a:r>
            <a:endParaRPr lang="it-IT" baseline="0" dirty="0"/>
          </a:p>
          <a:p>
            <a:pPr marL="228600" indent="-228600">
              <a:buAutoNum type="arabicParenR"/>
            </a:pPr>
            <a:r>
              <a:rPr lang="it-IT" baseline="0" dirty="0" err="1"/>
              <a:t>Execute</a:t>
            </a:r>
            <a:r>
              <a:rPr lang="it-IT" baseline="0" dirty="0"/>
              <a:t> the model on the network</a:t>
            </a:r>
          </a:p>
          <a:p>
            <a:pPr marL="228600" indent="-228600">
              <a:buAutoNum type="arabicParenR"/>
            </a:pPr>
            <a:r>
              <a:rPr lang="it-IT" baseline="0" dirty="0" err="1"/>
              <a:t>Visualize</a:t>
            </a:r>
            <a:r>
              <a:rPr lang="it-IT" baseline="0" dirty="0"/>
              <a:t> the </a:t>
            </a:r>
            <a:r>
              <a:rPr lang="it-IT" baseline="0" dirty="0" err="1"/>
              <a:t>results</a:t>
            </a:r>
            <a:r>
              <a:rPr lang="it-IT" baseline="0" dirty="0"/>
              <a:t> of the </a:t>
            </a:r>
            <a:r>
              <a:rPr lang="it-IT" baseline="0" dirty="0" err="1"/>
              <a:t>simulation</a:t>
            </a:r>
            <a:endParaRPr lang="it-IT" baseline="0" dirty="0"/>
          </a:p>
        </p:txBody>
      </p:sp>
      <p:sp>
        <p:nvSpPr>
          <p:cNvPr id="4" name="Segnaposto numero diapositiva 3"/>
          <p:cNvSpPr>
            <a:spLocks noGrp="1"/>
          </p:cNvSpPr>
          <p:nvPr>
            <p:ph type="sldNum" sz="quarter" idx="10"/>
          </p:nvPr>
        </p:nvSpPr>
        <p:spPr/>
        <p:txBody>
          <a:bodyPr/>
          <a:lstStyle/>
          <a:p>
            <a:fld id="{459B0869-1D7A-5342-A3FE-064273A0B25D}" type="slidenum">
              <a:rPr lang="it-IT" smtClean="0"/>
              <a:t>34</a:t>
            </a:fld>
            <a:endParaRPr lang="it-IT"/>
          </a:p>
        </p:txBody>
      </p:sp>
    </p:spTree>
    <p:extLst>
      <p:ext uri="{BB962C8B-B14F-4D97-AF65-F5344CB8AC3E}">
        <p14:creationId xmlns:p14="http://schemas.microsoft.com/office/powerpoint/2010/main" val="2205783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
              <a:t>Da un lato oggi giorno controllare l’epidemie è più semplice, grazie allo sviluppo delle moderne scienze, alle cure sempre più disponibili. Dall’altro lato, la crescente crescita della popolazione urbana, la facilità di viaggiare, che permette a milioni id persone di spostarsi da un continenete all’altro in un giorno, ha accelerato la velocità con cui i virus si diffondono. Nel passato un virus impiegava anni per diffondersi attraverso un continente, oggi può raggiungere molti continenenti in pochi gionri</a:t>
            </a:r>
            <a:endParaRPr/>
          </a:p>
        </p:txBody>
      </p:sp>
    </p:spTree>
    <p:extLst>
      <p:ext uri="{BB962C8B-B14F-4D97-AF65-F5344CB8AC3E}">
        <p14:creationId xmlns:p14="http://schemas.microsoft.com/office/powerpoint/2010/main" val="1637879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a:t>
            </a:r>
            <a:r>
              <a:rPr lang="it-IT" dirty="0" err="1"/>
              <a:t>programmer</a:t>
            </a:r>
            <a:r>
              <a:rPr lang="it-IT" dirty="0"/>
              <a:t> can </a:t>
            </a:r>
            <a:r>
              <a:rPr lang="it-IT" dirty="0" err="1"/>
              <a:t>leverage</a:t>
            </a:r>
            <a:r>
              <a:rPr lang="it-IT" baseline="0" dirty="0"/>
              <a:t> </a:t>
            </a:r>
            <a:r>
              <a:rPr lang="it-IT" baseline="0" dirty="0" err="1"/>
              <a:t>Ndlib</a:t>
            </a:r>
            <a:r>
              <a:rPr lang="it-IT" baseline="0" dirty="0"/>
              <a:t> to </a:t>
            </a:r>
            <a:r>
              <a:rPr lang="it-IT" baseline="0" dirty="0" err="1"/>
              <a:t>avoid</a:t>
            </a:r>
            <a:r>
              <a:rPr lang="it-IT" baseline="0" dirty="0"/>
              <a:t> </a:t>
            </a:r>
            <a:r>
              <a:rPr lang="it-IT" baseline="0" dirty="0" err="1"/>
              <a:t>describing</a:t>
            </a:r>
            <a:r>
              <a:rPr lang="it-IT" baseline="0" dirty="0"/>
              <a:t> from scratch </a:t>
            </a:r>
            <a:r>
              <a:rPr lang="it-IT" baseline="0" dirty="0" err="1"/>
              <a:t>classic</a:t>
            </a:r>
            <a:r>
              <a:rPr lang="it-IT" baseline="0" dirty="0"/>
              <a:t> </a:t>
            </a:r>
            <a:r>
              <a:rPr lang="it-IT" baseline="0" dirty="0" err="1"/>
              <a:t>diffusion</a:t>
            </a:r>
            <a:r>
              <a:rPr lang="it-IT" baseline="0" dirty="0"/>
              <a:t> </a:t>
            </a:r>
            <a:r>
              <a:rPr lang="it-IT" baseline="0" dirty="0" err="1"/>
              <a:t>models</a:t>
            </a:r>
            <a:r>
              <a:rPr lang="it-IT" baseline="0" dirty="0"/>
              <a:t>.</a:t>
            </a:r>
          </a:p>
          <a:p>
            <a:endParaRPr lang="it-IT" baseline="0" dirty="0"/>
          </a:p>
          <a:p>
            <a:r>
              <a:rPr lang="it-IT" baseline="0" dirty="0" err="1"/>
              <a:t>All</a:t>
            </a:r>
            <a:r>
              <a:rPr lang="it-IT" baseline="0" dirty="0"/>
              <a:t> the </a:t>
            </a:r>
            <a:r>
              <a:rPr lang="it-IT" baseline="0" dirty="0" err="1"/>
              <a:t>models</a:t>
            </a:r>
            <a:r>
              <a:rPr lang="it-IT" baseline="0" dirty="0"/>
              <a:t> </a:t>
            </a:r>
            <a:r>
              <a:rPr lang="it-IT" baseline="0" dirty="0" err="1"/>
              <a:t>implemented</a:t>
            </a:r>
            <a:r>
              <a:rPr lang="it-IT" baseline="0" dirty="0"/>
              <a:t> </a:t>
            </a:r>
            <a:r>
              <a:rPr lang="it-IT" baseline="0" dirty="0" err="1"/>
              <a:t>follows</a:t>
            </a:r>
            <a:r>
              <a:rPr lang="it-IT" baseline="0" dirty="0"/>
              <a:t> a </a:t>
            </a:r>
            <a:r>
              <a:rPr lang="it-IT" baseline="0" dirty="0" err="1"/>
              <a:t>same</a:t>
            </a:r>
            <a:r>
              <a:rPr lang="it-IT" baseline="0" dirty="0"/>
              <a:t> </a:t>
            </a:r>
            <a:r>
              <a:rPr lang="it-IT" baseline="0" dirty="0" err="1"/>
              <a:t>template</a:t>
            </a:r>
            <a:r>
              <a:rPr lang="it-IT" baseline="0" dirty="0"/>
              <a:t> </a:t>
            </a:r>
            <a:r>
              <a:rPr lang="it-IT" baseline="0" dirty="0" err="1"/>
              <a:t>making</a:t>
            </a:r>
            <a:r>
              <a:rPr lang="it-IT" baseline="0" dirty="0"/>
              <a:t> easy to:</a:t>
            </a:r>
          </a:p>
          <a:p>
            <a:pPr marL="228600" indent="-228600">
              <a:buAutoNum type="arabicParenR"/>
            </a:pPr>
            <a:r>
              <a:rPr lang="it-IT" baseline="0" dirty="0"/>
              <a:t>Plug-</a:t>
            </a:r>
            <a:r>
              <a:rPr lang="it-IT" baseline="0" dirty="0" err="1"/>
              <a:t>n</a:t>
            </a:r>
            <a:r>
              <a:rPr lang="it-IT" baseline="0" dirty="0"/>
              <a:t>-play </a:t>
            </a:r>
            <a:r>
              <a:rPr lang="it-IT" baseline="0" dirty="0" err="1"/>
              <a:t>existing</a:t>
            </a:r>
            <a:r>
              <a:rPr lang="it-IT" baseline="0" dirty="0"/>
              <a:t> </a:t>
            </a:r>
            <a:r>
              <a:rPr lang="it-IT" baseline="0" dirty="0" err="1"/>
              <a:t>models</a:t>
            </a:r>
            <a:r>
              <a:rPr lang="it-IT" baseline="0" dirty="0"/>
              <a:t> in an </a:t>
            </a:r>
            <a:r>
              <a:rPr lang="it-IT" baseline="0" dirty="0" err="1"/>
              <a:t>experiment</a:t>
            </a:r>
            <a:endParaRPr lang="it-IT" baseline="0" dirty="0"/>
          </a:p>
          <a:p>
            <a:pPr marL="228600" indent="-228600">
              <a:buAutoNum type="arabicParenR"/>
            </a:pPr>
            <a:r>
              <a:rPr lang="it-IT" baseline="0" dirty="0"/>
              <a:t>Compare </a:t>
            </a:r>
            <a:r>
              <a:rPr lang="it-IT" baseline="0" dirty="0" err="1"/>
              <a:t>several</a:t>
            </a:r>
            <a:r>
              <a:rPr lang="it-IT" baseline="0" dirty="0"/>
              <a:t> </a:t>
            </a:r>
            <a:r>
              <a:rPr lang="it-IT" baseline="0" dirty="0" err="1"/>
              <a:t>simulation</a:t>
            </a:r>
            <a:r>
              <a:rPr lang="it-IT" baseline="0" dirty="0"/>
              <a:t> </a:t>
            </a:r>
            <a:r>
              <a:rPr lang="it-IT" baseline="0" dirty="0" err="1"/>
              <a:t>results</a:t>
            </a:r>
            <a:endParaRPr lang="it-IT" baseline="0" dirty="0"/>
          </a:p>
          <a:p>
            <a:pPr marL="228600" indent="-228600">
              <a:buAutoNum type="arabicParenR"/>
            </a:pPr>
            <a:r>
              <a:rPr lang="it-IT" baseline="0" dirty="0" err="1"/>
              <a:t>Extend</a:t>
            </a:r>
            <a:r>
              <a:rPr lang="it-IT" baseline="0" dirty="0"/>
              <a:t> the </a:t>
            </a:r>
            <a:r>
              <a:rPr lang="it-IT" baseline="0" dirty="0" err="1"/>
              <a:t>library</a:t>
            </a:r>
            <a:endParaRPr lang="it-IT" baseline="0" dirty="0"/>
          </a:p>
          <a:p>
            <a:pPr marL="228600" indent="-228600">
              <a:buAutoNum type="arabicParenR"/>
            </a:pPr>
            <a:endParaRPr lang="it-IT" baseline="0" dirty="0"/>
          </a:p>
          <a:p>
            <a:pPr marL="0" indent="0">
              <a:buNone/>
            </a:pPr>
            <a:r>
              <a:rPr lang="it-IT" baseline="0" dirty="0" err="1"/>
              <a:t>As</a:t>
            </a:r>
            <a:r>
              <a:rPr lang="it-IT" baseline="0" dirty="0"/>
              <a:t> an </a:t>
            </a:r>
            <a:r>
              <a:rPr lang="it-IT" baseline="0" dirty="0" err="1"/>
              <a:t>example</a:t>
            </a:r>
            <a:r>
              <a:rPr lang="it-IT" baseline="0" dirty="0"/>
              <a:t> </a:t>
            </a:r>
            <a:r>
              <a:rPr lang="it-IT" baseline="0" dirty="0" err="1"/>
              <a:t>here</a:t>
            </a:r>
            <a:r>
              <a:rPr lang="it-IT" baseline="0" dirty="0"/>
              <a:t> </a:t>
            </a:r>
            <a:r>
              <a:rPr lang="it-IT" baseline="0" dirty="0" err="1"/>
              <a:t>is</a:t>
            </a:r>
            <a:r>
              <a:rPr lang="it-IT" baseline="0" dirty="0"/>
              <a:t> </a:t>
            </a:r>
            <a:r>
              <a:rPr lang="it-IT" baseline="0" dirty="0" err="1"/>
              <a:t>shown</a:t>
            </a:r>
            <a:r>
              <a:rPr lang="it-IT" baseline="0" dirty="0"/>
              <a:t> the </a:t>
            </a:r>
            <a:r>
              <a:rPr lang="it-IT" baseline="0" dirty="0" err="1"/>
              <a:t>Ndlib</a:t>
            </a:r>
            <a:r>
              <a:rPr lang="it-IT" baseline="0" dirty="0"/>
              <a:t> code to </a:t>
            </a:r>
            <a:r>
              <a:rPr lang="it-IT" baseline="0" dirty="0" err="1"/>
              <a:t>load</a:t>
            </a:r>
            <a:r>
              <a:rPr lang="it-IT" baseline="0" dirty="0"/>
              <a:t>, </a:t>
            </a:r>
            <a:r>
              <a:rPr lang="it-IT" baseline="0" dirty="0" err="1"/>
              <a:t>configure</a:t>
            </a:r>
            <a:r>
              <a:rPr lang="it-IT" baseline="0" dirty="0"/>
              <a:t> and </a:t>
            </a:r>
            <a:r>
              <a:rPr lang="it-IT" baseline="0" dirty="0" err="1"/>
              <a:t>execute</a:t>
            </a:r>
            <a:r>
              <a:rPr lang="it-IT" baseline="0" dirty="0"/>
              <a:t> a SIR model over a random </a:t>
            </a:r>
            <a:r>
              <a:rPr lang="it-IT" baseline="0" dirty="0" err="1"/>
              <a:t>graph</a:t>
            </a:r>
            <a:r>
              <a:rPr lang="it-IT" baseline="0" dirty="0"/>
              <a:t>.</a:t>
            </a:r>
            <a:endParaRPr lang="it-IT" dirty="0"/>
          </a:p>
        </p:txBody>
      </p:sp>
      <p:sp>
        <p:nvSpPr>
          <p:cNvPr id="4" name="Segnaposto numero diapositiva 3"/>
          <p:cNvSpPr>
            <a:spLocks noGrp="1"/>
          </p:cNvSpPr>
          <p:nvPr>
            <p:ph type="sldNum" sz="quarter" idx="10"/>
          </p:nvPr>
        </p:nvSpPr>
        <p:spPr/>
        <p:txBody>
          <a:bodyPr/>
          <a:lstStyle/>
          <a:p>
            <a:fld id="{459B0869-1D7A-5342-A3FE-064273A0B25D}" type="slidenum">
              <a:rPr lang="it-IT" smtClean="0"/>
              <a:t>35</a:t>
            </a:fld>
            <a:endParaRPr lang="it-IT"/>
          </a:p>
        </p:txBody>
      </p:sp>
    </p:spTree>
    <p:extLst>
      <p:ext uri="{BB962C8B-B14F-4D97-AF65-F5344CB8AC3E}">
        <p14:creationId xmlns:p14="http://schemas.microsoft.com/office/powerpoint/2010/main" val="665746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Since</a:t>
            </a:r>
            <a:r>
              <a:rPr lang="it-IT" dirty="0"/>
              <a:t> </a:t>
            </a:r>
            <a:r>
              <a:rPr lang="it-IT" dirty="0" err="1"/>
              <a:t>both</a:t>
            </a:r>
            <a:r>
              <a:rPr lang="it-IT" baseline="0" dirty="0"/>
              <a:t> </a:t>
            </a:r>
            <a:r>
              <a:rPr lang="it-IT" baseline="0" dirty="0" err="1"/>
              <a:t>simulation</a:t>
            </a:r>
            <a:r>
              <a:rPr lang="it-IT" baseline="0" dirty="0"/>
              <a:t> input/output and </a:t>
            </a:r>
            <a:r>
              <a:rPr lang="it-IT" baseline="0" dirty="0" err="1"/>
              <a:t>metadata</a:t>
            </a:r>
            <a:r>
              <a:rPr lang="it-IT" baseline="0" dirty="0"/>
              <a:t> are </a:t>
            </a:r>
            <a:r>
              <a:rPr lang="it-IT" baseline="0" dirty="0" err="1"/>
              <a:t>standardized</a:t>
            </a:r>
            <a:r>
              <a:rPr lang="it-IT" baseline="0" dirty="0"/>
              <a:t> </a:t>
            </a:r>
            <a:r>
              <a:rPr lang="it-IT" baseline="0" dirty="0" err="1"/>
              <a:t>it</a:t>
            </a:r>
            <a:r>
              <a:rPr lang="it-IT" baseline="0" dirty="0"/>
              <a:t> </a:t>
            </a:r>
            <a:r>
              <a:rPr lang="it-IT" baseline="0" dirty="0" err="1"/>
              <a:t>is</a:t>
            </a:r>
            <a:r>
              <a:rPr lang="it-IT" baseline="0" dirty="0"/>
              <a:t> easy to design </a:t>
            </a:r>
            <a:r>
              <a:rPr lang="it-IT" baseline="0" dirty="0" err="1"/>
              <a:t>visualization</a:t>
            </a:r>
            <a:r>
              <a:rPr lang="it-IT" baseline="0" dirty="0"/>
              <a:t> </a:t>
            </a:r>
            <a:r>
              <a:rPr lang="it-IT" baseline="0" dirty="0" err="1"/>
              <a:t>facilities</a:t>
            </a:r>
            <a:r>
              <a:rPr lang="it-IT" baseline="0" dirty="0"/>
              <a:t> to </a:t>
            </a:r>
            <a:r>
              <a:rPr lang="it-IT" baseline="0" dirty="0" err="1"/>
              <a:t>describe</a:t>
            </a:r>
            <a:r>
              <a:rPr lang="it-IT" baseline="0" dirty="0"/>
              <a:t> </a:t>
            </a:r>
            <a:r>
              <a:rPr lang="it-IT" baseline="0" dirty="0" err="1"/>
              <a:t>simulation</a:t>
            </a:r>
            <a:r>
              <a:rPr lang="it-IT" baseline="0" dirty="0"/>
              <a:t> </a:t>
            </a:r>
            <a:r>
              <a:rPr lang="it-IT" baseline="0" dirty="0" err="1"/>
              <a:t>results</a:t>
            </a:r>
            <a:r>
              <a:rPr lang="it-IT" baseline="0" dirty="0"/>
              <a:t>.</a:t>
            </a:r>
          </a:p>
          <a:p>
            <a:r>
              <a:rPr lang="it-IT" baseline="0" dirty="0"/>
              <a:t>In </a:t>
            </a:r>
            <a:r>
              <a:rPr lang="it-IT" baseline="0" dirty="0" err="1"/>
              <a:t>Ndlib</a:t>
            </a:r>
            <a:r>
              <a:rPr lang="it-IT" baseline="0" dirty="0"/>
              <a:t> </a:t>
            </a:r>
            <a:r>
              <a:rPr lang="it-IT" baseline="0" dirty="0" err="1"/>
              <a:t>we</a:t>
            </a:r>
            <a:r>
              <a:rPr lang="it-IT" baseline="0" dirty="0"/>
              <a:t> </a:t>
            </a:r>
            <a:r>
              <a:rPr lang="it-IT" baseline="0" dirty="0" err="1"/>
              <a:t>implemented</a:t>
            </a:r>
            <a:r>
              <a:rPr lang="it-IT" baseline="0" dirty="0"/>
              <a:t> a </a:t>
            </a:r>
            <a:r>
              <a:rPr lang="it-IT" baseline="0" dirty="0" err="1"/>
              <a:t>dedicated</a:t>
            </a:r>
            <a:r>
              <a:rPr lang="it-IT" baseline="0" dirty="0"/>
              <a:t> package, </a:t>
            </a:r>
            <a:r>
              <a:rPr lang="it-IT" baseline="0" dirty="0" err="1"/>
              <a:t>ndlib.viz</a:t>
            </a:r>
            <a:r>
              <a:rPr lang="it-IT" baseline="0" dirty="0"/>
              <a:t>, </a:t>
            </a:r>
            <a:r>
              <a:rPr lang="it-IT" baseline="0" dirty="0" err="1"/>
              <a:t>that</a:t>
            </a:r>
            <a:r>
              <a:rPr lang="it-IT" baseline="0" dirty="0"/>
              <a:t> </a:t>
            </a:r>
            <a:r>
              <a:rPr lang="it-IT" baseline="0" dirty="0" err="1"/>
              <a:t>offers</a:t>
            </a:r>
            <a:r>
              <a:rPr lang="it-IT" baseline="0" dirty="0"/>
              <a:t> standard </a:t>
            </a:r>
            <a:r>
              <a:rPr lang="it-IT" b="1" baseline="0" dirty="0" err="1"/>
              <a:t>Diffusion</a:t>
            </a:r>
            <a:r>
              <a:rPr lang="it-IT" b="1" baseline="0" dirty="0"/>
              <a:t> Trend </a:t>
            </a:r>
            <a:r>
              <a:rPr lang="it-IT" b="0" baseline="0" dirty="0"/>
              <a:t>(top </a:t>
            </a:r>
            <a:r>
              <a:rPr lang="it-IT" b="0" baseline="0" dirty="0" err="1"/>
              <a:t>left</a:t>
            </a:r>
            <a:r>
              <a:rPr lang="it-IT" b="0" baseline="0" dirty="0"/>
              <a:t>)</a:t>
            </a:r>
            <a:r>
              <a:rPr lang="it-IT" b="1" baseline="0" dirty="0"/>
              <a:t> </a:t>
            </a:r>
            <a:r>
              <a:rPr lang="it-IT" b="0" baseline="0" dirty="0"/>
              <a:t>and </a:t>
            </a:r>
            <a:r>
              <a:rPr lang="it-IT" b="1" baseline="0" dirty="0" err="1"/>
              <a:t>Prevalence</a:t>
            </a:r>
            <a:r>
              <a:rPr lang="it-IT" b="0" baseline="0" dirty="0"/>
              <a:t> (top right) plots.</a:t>
            </a:r>
          </a:p>
          <a:p>
            <a:r>
              <a:rPr lang="it-IT" b="0" baseline="0" dirty="0" err="1"/>
              <a:t>Moreover</a:t>
            </a:r>
            <a:r>
              <a:rPr lang="it-IT" b="0" baseline="0" dirty="0"/>
              <a:t>, </a:t>
            </a:r>
            <a:r>
              <a:rPr lang="it-IT" b="0" baseline="0" dirty="0" err="1"/>
              <a:t>we</a:t>
            </a:r>
            <a:r>
              <a:rPr lang="it-IT" b="0" baseline="0" dirty="0"/>
              <a:t> </a:t>
            </a:r>
            <a:r>
              <a:rPr lang="it-IT" b="0" baseline="0" dirty="0" err="1"/>
              <a:t>implemented</a:t>
            </a:r>
            <a:r>
              <a:rPr lang="it-IT" b="0" baseline="0" dirty="0"/>
              <a:t> </a:t>
            </a:r>
            <a:r>
              <a:rPr lang="it-IT" b="0" baseline="0" dirty="0" err="1"/>
              <a:t>also</a:t>
            </a:r>
            <a:r>
              <a:rPr lang="it-IT" b="0" baseline="0" dirty="0"/>
              <a:t> trend </a:t>
            </a:r>
            <a:r>
              <a:rPr lang="it-IT" b="0" baseline="0" dirty="0" err="1"/>
              <a:t>comparison</a:t>
            </a:r>
            <a:r>
              <a:rPr lang="it-IT" b="0" baseline="0" dirty="0"/>
              <a:t> plots (bottom </a:t>
            </a:r>
            <a:r>
              <a:rPr lang="it-IT" b="0" baseline="0" dirty="0" err="1"/>
              <a:t>left</a:t>
            </a:r>
            <a:r>
              <a:rPr lang="it-IT" b="0" baseline="0" dirty="0"/>
              <a:t>) and trend </a:t>
            </a:r>
            <a:r>
              <a:rPr lang="it-IT" b="0" baseline="0" dirty="0" err="1"/>
              <a:t>stability</a:t>
            </a:r>
            <a:r>
              <a:rPr lang="it-IT" b="0" baseline="0" dirty="0"/>
              <a:t> </a:t>
            </a:r>
            <a:r>
              <a:rPr lang="it-IT" b="0" baseline="0" dirty="0" err="1"/>
              <a:t>ones</a:t>
            </a:r>
            <a:r>
              <a:rPr lang="it-IT" b="0" baseline="0" dirty="0"/>
              <a:t> (bottom right).</a:t>
            </a:r>
          </a:p>
          <a:p>
            <a:r>
              <a:rPr lang="it-IT" b="0" baseline="0" dirty="0"/>
              <a:t>In the </a:t>
            </a:r>
            <a:r>
              <a:rPr lang="it-IT" b="0" baseline="0" dirty="0" err="1"/>
              <a:t>latter</a:t>
            </a:r>
            <a:r>
              <a:rPr lang="it-IT" b="0" baseline="0" dirty="0"/>
              <a:t> the </a:t>
            </a:r>
            <a:r>
              <a:rPr lang="it-IT" b="0" baseline="0" dirty="0" err="1"/>
              <a:t>execution</a:t>
            </a:r>
            <a:r>
              <a:rPr lang="it-IT" b="0" baseline="0" dirty="0"/>
              <a:t> of a </a:t>
            </a:r>
            <a:r>
              <a:rPr lang="it-IT" b="0" baseline="0" dirty="0" err="1"/>
              <a:t>selected</a:t>
            </a:r>
            <a:r>
              <a:rPr lang="it-IT" b="0" baseline="0" dirty="0"/>
              <a:t> model </a:t>
            </a:r>
            <a:r>
              <a:rPr lang="it-IT" b="0" baseline="0" dirty="0" err="1"/>
              <a:t>is</a:t>
            </a:r>
            <a:r>
              <a:rPr lang="it-IT" b="0" baseline="0" dirty="0"/>
              <a:t> </a:t>
            </a:r>
            <a:r>
              <a:rPr lang="it-IT" b="0" baseline="0" dirty="0" err="1"/>
              <a:t>repeated</a:t>
            </a:r>
            <a:r>
              <a:rPr lang="it-IT" b="0" baseline="0" dirty="0"/>
              <a:t> </a:t>
            </a:r>
            <a:r>
              <a:rPr lang="it-IT" b="0" baseline="0" dirty="0" err="1"/>
              <a:t>several</a:t>
            </a:r>
            <a:r>
              <a:rPr lang="it-IT" b="0" baseline="0" dirty="0"/>
              <a:t> </a:t>
            </a:r>
            <a:r>
              <a:rPr lang="it-IT" b="0" baseline="0" dirty="0" err="1"/>
              <a:t>times</a:t>
            </a:r>
            <a:r>
              <a:rPr lang="it-IT" b="0" baseline="0" dirty="0"/>
              <a:t>, with the </a:t>
            </a:r>
            <a:r>
              <a:rPr lang="it-IT" b="0" baseline="0" dirty="0" err="1"/>
              <a:t>same</a:t>
            </a:r>
            <a:r>
              <a:rPr lang="it-IT" b="0" baseline="0" dirty="0"/>
              <a:t> </a:t>
            </a:r>
            <a:r>
              <a:rPr lang="it-IT" b="0" baseline="0" dirty="0" err="1"/>
              <a:t>parameters</a:t>
            </a:r>
            <a:r>
              <a:rPr lang="it-IT" b="0" baseline="0" dirty="0"/>
              <a:t>, </a:t>
            </a:r>
            <a:r>
              <a:rPr lang="it-IT" b="0" baseline="0" dirty="0" err="1"/>
              <a:t>while</a:t>
            </a:r>
            <a:r>
              <a:rPr lang="it-IT" b="0" baseline="0" dirty="0"/>
              <a:t> </a:t>
            </a:r>
            <a:r>
              <a:rPr lang="it-IT" b="0" baseline="0" dirty="0" err="1"/>
              <a:t>varying</a:t>
            </a:r>
            <a:r>
              <a:rPr lang="it-IT" b="0" baseline="0" dirty="0"/>
              <a:t> the </a:t>
            </a:r>
            <a:r>
              <a:rPr lang="it-IT" b="0" baseline="0" dirty="0" err="1"/>
              <a:t>initial</a:t>
            </a:r>
            <a:r>
              <a:rPr lang="it-IT" b="0" baseline="0" dirty="0"/>
              <a:t> </a:t>
            </a:r>
            <a:r>
              <a:rPr lang="it-IT" b="0" baseline="0" dirty="0" err="1"/>
              <a:t>infected</a:t>
            </a:r>
            <a:r>
              <a:rPr lang="it-IT" b="0" baseline="0" dirty="0"/>
              <a:t> </a:t>
            </a:r>
            <a:r>
              <a:rPr lang="it-IT" b="0" baseline="0" dirty="0" err="1"/>
              <a:t>nodes</a:t>
            </a:r>
            <a:r>
              <a:rPr lang="it-IT" b="0" baseline="0" dirty="0"/>
              <a:t>: the trend </a:t>
            </a:r>
            <a:r>
              <a:rPr lang="it-IT" b="0" baseline="0" dirty="0" err="1"/>
              <a:t>thus</a:t>
            </a:r>
            <a:r>
              <a:rPr lang="it-IT" b="0" baseline="0" dirty="0"/>
              <a:t> </a:t>
            </a:r>
            <a:r>
              <a:rPr lang="it-IT" b="0" baseline="0" dirty="0" err="1"/>
              <a:t>represent</a:t>
            </a:r>
            <a:r>
              <a:rPr lang="it-IT" b="0" baseline="0" dirty="0"/>
              <a:t> the </a:t>
            </a:r>
            <a:r>
              <a:rPr lang="it-IT" b="0" baseline="0" dirty="0" err="1"/>
              <a:t>average</a:t>
            </a:r>
            <a:r>
              <a:rPr lang="it-IT" b="0" baseline="0" dirty="0"/>
              <a:t> status trend and the area the interquartile </a:t>
            </a:r>
            <a:r>
              <a:rPr lang="it-IT" b="0" baseline="0" dirty="0" err="1"/>
              <a:t>range</a:t>
            </a:r>
            <a:r>
              <a:rPr lang="it-IT" b="0" baseline="0" dirty="0"/>
              <a:t>.</a:t>
            </a:r>
          </a:p>
        </p:txBody>
      </p:sp>
      <p:sp>
        <p:nvSpPr>
          <p:cNvPr id="4" name="Segnaposto numero diapositiva 3"/>
          <p:cNvSpPr>
            <a:spLocks noGrp="1"/>
          </p:cNvSpPr>
          <p:nvPr>
            <p:ph type="sldNum" sz="quarter" idx="10"/>
          </p:nvPr>
        </p:nvSpPr>
        <p:spPr/>
        <p:txBody>
          <a:bodyPr/>
          <a:lstStyle/>
          <a:p>
            <a:fld id="{459B0869-1D7A-5342-A3FE-064273A0B25D}" type="slidenum">
              <a:rPr lang="it-IT" smtClean="0"/>
              <a:t>36</a:t>
            </a:fld>
            <a:endParaRPr lang="it-IT"/>
          </a:p>
        </p:txBody>
      </p:sp>
    </p:spTree>
    <p:extLst>
      <p:ext uri="{BB962C8B-B14F-4D97-AF65-F5344CB8AC3E}">
        <p14:creationId xmlns:p14="http://schemas.microsoft.com/office/powerpoint/2010/main" val="2597239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Finally</a:t>
            </a:r>
            <a:r>
              <a:rPr lang="it-IT" dirty="0"/>
              <a:t> </a:t>
            </a:r>
            <a:r>
              <a:rPr lang="it-IT" dirty="0" err="1"/>
              <a:t>Ndlib</a:t>
            </a:r>
            <a:r>
              <a:rPr lang="it-IT" dirty="0"/>
              <a:t> </a:t>
            </a:r>
            <a:r>
              <a:rPr lang="it-IT" dirty="0" err="1"/>
              <a:t>ships</a:t>
            </a:r>
            <a:r>
              <a:rPr lang="it-IT" dirty="0"/>
              <a:t> </a:t>
            </a:r>
            <a:r>
              <a:rPr lang="it-IT" dirty="0" err="1"/>
              <a:t>also</a:t>
            </a:r>
            <a:r>
              <a:rPr lang="it-IT" baseline="0" dirty="0"/>
              <a:t> </a:t>
            </a:r>
            <a:r>
              <a:rPr lang="it-IT" dirty="0"/>
              <a:t>with a </a:t>
            </a:r>
            <a:r>
              <a:rPr lang="it-IT" dirty="0" err="1"/>
              <a:t>RESTfull</a:t>
            </a:r>
            <a:r>
              <a:rPr lang="it-IT" dirty="0"/>
              <a:t> service.</a:t>
            </a:r>
          </a:p>
          <a:p>
            <a:endParaRPr lang="it-IT" dirty="0"/>
          </a:p>
          <a:p>
            <a:r>
              <a:rPr lang="it-IT" dirty="0" err="1"/>
              <a:t>Ndlib</a:t>
            </a:r>
            <a:r>
              <a:rPr lang="it-IT" dirty="0"/>
              <a:t>-REST </a:t>
            </a:r>
            <a:r>
              <a:rPr lang="it-IT" dirty="0" err="1"/>
              <a:t>is</a:t>
            </a:r>
            <a:r>
              <a:rPr lang="it-IT" dirty="0"/>
              <a:t> an </a:t>
            </a:r>
            <a:r>
              <a:rPr lang="it-IT" dirty="0" err="1"/>
              <a:t>experiment</a:t>
            </a:r>
            <a:r>
              <a:rPr lang="it-IT" dirty="0"/>
              <a:t> server </a:t>
            </a:r>
            <a:r>
              <a:rPr lang="it-IT" dirty="0" err="1"/>
              <a:t>that</a:t>
            </a:r>
            <a:r>
              <a:rPr lang="it-IT" dirty="0"/>
              <a:t> separate </a:t>
            </a:r>
            <a:r>
              <a:rPr lang="it-IT" dirty="0" err="1"/>
              <a:t>experiment</a:t>
            </a:r>
            <a:r>
              <a:rPr lang="it-IT" dirty="0"/>
              <a:t> </a:t>
            </a:r>
            <a:r>
              <a:rPr lang="it-IT" dirty="0" err="1"/>
              <a:t>definition</a:t>
            </a:r>
            <a:r>
              <a:rPr lang="it-IT" baseline="0" dirty="0"/>
              <a:t> (</a:t>
            </a:r>
            <a:r>
              <a:rPr lang="it-IT" baseline="0" dirty="0" err="1"/>
              <a:t>that</a:t>
            </a:r>
            <a:r>
              <a:rPr lang="it-IT" baseline="0" dirty="0"/>
              <a:t> can be made on the </a:t>
            </a:r>
            <a:r>
              <a:rPr lang="it-IT" baseline="0" dirty="0" err="1"/>
              <a:t>programmer</a:t>
            </a:r>
            <a:r>
              <a:rPr lang="it-IT" baseline="0" dirty="0"/>
              <a:t> machine) and </a:t>
            </a:r>
            <a:r>
              <a:rPr lang="it-IT" baseline="0" dirty="0" err="1"/>
              <a:t>execution</a:t>
            </a:r>
            <a:r>
              <a:rPr lang="it-IT" baseline="0" dirty="0"/>
              <a:t> (remote on the server).</a:t>
            </a:r>
          </a:p>
          <a:p>
            <a:r>
              <a:rPr lang="it-IT" baseline="0" dirty="0" err="1"/>
              <a:t>It</a:t>
            </a:r>
            <a:r>
              <a:rPr lang="it-IT" baseline="0" dirty="0"/>
              <a:t> </a:t>
            </a:r>
            <a:r>
              <a:rPr lang="it-IT" baseline="0" dirty="0" err="1"/>
              <a:t>allows</a:t>
            </a:r>
            <a:r>
              <a:rPr lang="it-IT" baseline="0" dirty="0"/>
              <a:t> to </a:t>
            </a:r>
            <a:r>
              <a:rPr lang="it-IT" baseline="0" dirty="0" err="1"/>
              <a:t>perform</a:t>
            </a:r>
            <a:r>
              <a:rPr lang="it-IT" baseline="0" dirty="0"/>
              <a:t> </a:t>
            </a:r>
            <a:r>
              <a:rPr lang="it-IT" baseline="0" dirty="0" err="1"/>
              <a:t>experiment</a:t>
            </a:r>
            <a:r>
              <a:rPr lang="it-IT" baseline="0" dirty="0"/>
              <a:t> </a:t>
            </a:r>
            <a:r>
              <a:rPr lang="it-IT" baseline="0" dirty="0" err="1"/>
              <a:t>that</a:t>
            </a:r>
            <a:r>
              <a:rPr lang="it-IT" baseline="0" dirty="0"/>
              <a:t>, due to </a:t>
            </a:r>
            <a:r>
              <a:rPr lang="it-IT" baseline="0" dirty="0" err="1"/>
              <a:t>computational</a:t>
            </a:r>
            <a:r>
              <a:rPr lang="it-IT" baseline="0" dirty="0"/>
              <a:t> </a:t>
            </a:r>
            <a:r>
              <a:rPr lang="it-IT" baseline="0" dirty="0" err="1"/>
              <a:t>limits</a:t>
            </a:r>
            <a:r>
              <a:rPr lang="it-IT" baseline="0" dirty="0"/>
              <a:t>, are </a:t>
            </a:r>
            <a:r>
              <a:rPr lang="it-IT" baseline="0" dirty="0" err="1"/>
              <a:t>prohibitive</a:t>
            </a:r>
            <a:r>
              <a:rPr lang="it-IT" baseline="0" dirty="0"/>
              <a:t> on common </a:t>
            </a:r>
            <a:r>
              <a:rPr lang="it-IT" baseline="0" dirty="0" err="1"/>
              <a:t>computers</a:t>
            </a:r>
            <a:r>
              <a:rPr lang="it-IT" baseline="0" dirty="0"/>
              <a:t>.</a:t>
            </a:r>
          </a:p>
          <a:p>
            <a:endParaRPr lang="it-IT" baseline="0" dirty="0"/>
          </a:p>
          <a:p>
            <a:r>
              <a:rPr lang="it-IT" baseline="0" dirty="0" err="1"/>
              <a:t>Ndlib</a:t>
            </a:r>
            <a:r>
              <a:rPr lang="it-IT" baseline="0" dirty="0"/>
              <a:t>-REST </a:t>
            </a:r>
            <a:r>
              <a:rPr lang="it-IT" baseline="0" dirty="0" err="1"/>
              <a:t>is</a:t>
            </a:r>
            <a:r>
              <a:rPr lang="it-IT" baseline="0" dirty="0"/>
              <a:t> </a:t>
            </a:r>
            <a:r>
              <a:rPr lang="it-IT" baseline="0" dirty="0" err="1"/>
              <a:t>built</a:t>
            </a:r>
            <a:r>
              <a:rPr lang="it-IT" baseline="0" dirty="0"/>
              <a:t> over the </a:t>
            </a:r>
            <a:r>
              <a:rPr lang="it-IT" baseline="0" dirty="0" err="1"/>
              <a:t>concept</a:t>
            </a:r>
            <a:r>
              <a:rPr lang="it-IT" baseline="0" dirty="0"/>
              <a:t> of “Experiment”, i.e., a container </a:t>
            </a:r>
            <a:r>
              <a:rPr lang="it-IT" baseline="0" dirty="0" err="1"/>
              <a:t>composed</a:t>
            </a:r>
            <a:r>
              <a:rPr lang="it-IT" baseline="0" dirty="0"/>
              <a:t> by a single network and </a:t>
            </a:r>
            <a:r>
              <a:rPr lang="it-IT" baseline="0" dirty="0" err="1"/>
              <a:t>one</a:t>
            </a:r>
            <a:r>
              <a:rPr lang="it-IT" baseline="0" dirty="0"/>
              <a:t> (or more) </a:t>
            </a:r>
            <a:r>
              <a:rPr lang="it-IT" baseline="0" dirty="0" err="1"/>
              <a:t>diffusion</a:t>
            </a:r>
            <a:r>
              <a:rPr lang="it-IT" baseline="0" dirty="0"/>
              <a:t> </a:t>
            </a:r>
            <a:r>
              <a:rPr lang="it-IT" baseline="0" dirty="0" err="1"/>
              <a:t>models</a:t>
            </a:r>
            <a:r>
              <a:rPr lang="it-IT" baseline="0" dirty="0"/>
              <a:t>.</a:t>
            </a:r>
          </a:p>
          <a:p>
            <a:r>
              <a:rPr lang="it-IT" baseline="0" dirty="0"/>
              <a:t>Once </a:t>
            </a:r>
            <a:r>
              <a:rPr lang="it-IT" baseline="0" dirty="0" err="1"/>
              <a:t>created</a:t>
            </a:r>
            <a:r>
              <a:rPr lang="it-IT" baseline="0" dirty="0"/>
              <a:t> an </a:t>
            </a:r>
            <a:r>
              <a:rPr lang="it-IT" baseline="0" dirty="0" err="1"/>
              <a:t>experiment</a:t>
            </a:r>
            <a:r>
              <a:rPr lang="it-IT" baseline="0" dirty="0"/>
              <a:t>, the </a:t>
            </a:r>
            <a:r>
              <a:rPr lang="it-IT" baseline="0" dirty="0" err="1"/>
              <a:t>programmer</a:t>
            </a:r>
            <a:r>
              <a:rPr lang="it-IT" baseline="0" dirty="0"/>
              <a:t> must </a:t>
            </a:r>
            <a:r>
              <a:rPr lang="it-IT" baseline="0" dirty="0" err="1"/>
              <a:t>configure</a:t>
            </a:r>
            <a:r>
              <a:rPr lang="it-IT" baseline="0" dirty="0"/>
              <a:t> the </a:t>
            </a:r>
            <a:r>
              <a:rPr lang="it-IT" baseline="0" dirty="0" err="1"/>
              <a:t>selected</a:t>
            </a:r>
            <a:r>
              <a:rPr lang="it-IT" baseline="0" dirty="0"/>
              <a:t> </a:t>
            </a:r>
            <a:r>
              <a:rPr lang="it-IT" baseline="0" dirty="0" err="1"/>
              <a:t>models</a:t>
            </a:r>
            <a:r>
              <a:rPr lang="it-IT" baseline="0" dirty="0"/>
              <a:t> and </a:t>
            </a:r>
            <a:r>
              <a:rPr lang="it-IT" baseline="0" dirty="0" err="1"/>
              <a:t>run</a:t>
            </a:r>
            <a:r>
              <a:rPr lang="it-IT" baseline="0" dirty="0"/>
              <a:t> the remote </a:t>
            </a:r>
            <a:r>
              <a:rPr lang="it-IT" baseline="0" dirty="0" err="1"/>
              <a:t>simulations</a:t>
            </a:r>
            <a:r>
              <a:rPr lang="it-IT" baseline="0" dirty="0"/>
              <a:t>: </a:t>
            </a:r>
            <a:r>
              <a:rPr lang="it-IT" baseline="0" dirty="0" err="1"/>
              <a:t>results</a:t>
            </a:r>
            <a:r>
              <a:rPr lang="it-IT" baseline="0" dirty="0"/>
              <a:t> are </a:t>
            </a:r>
            <a:r>
              <a:rPr lang="it-IT" baseline="0" dirty="0" err="1"/>
              <a:t>then</a:t>
            </a:r>
            <a:r>
              <a:rPr lang="it-IT" baseline="0" dirty="0"/>
              <a:t> </a:t>
            </a:r>
            <a:r>
              <a:rPr lang="it-IT" baseline="0" dirty="0" err="1"/>
              <a:t>sent</a:t>
            </a:r>
            <a:r>
              <a:rPr lang="it-IT" baseline="0" dirty="0"/>
              <a:t> back </a:t>
            </a:r>
            <a:r>
              <a:rPr lang="it-IT" baseline="0" dirty="0" err="1"/>
              <a:t>when</a:t>
            </a:r>
            <a:r>
              <a:rPr lang="it-IT" baseline="0" dirty="0"/>
              <a:t> ready. </a:t>
            </a:r>
          </a:p>
        </p:txBody>
      </p:sp>
      <p:sp>
        <p:nvSpPr>
          <p:cNvPr id="4" name="Segnaposto numero diapositiva 3"/>
          <p:cNvSpPr>
            <a:spLocks noGrp="1"/>
          </p:cNvSpPr>
          <p:nvPr>
            <p:ph type="sldNum" sz="quarter" idx="10"/>
          </p:nvPr>
        </p:nvSpPr>
        <p:spPr/>
        <p:txBody>
          <a:bodyPr/>
          <a:lstStyle/>
          <a:p>
            <a:fld id="{459B0869-1D7A-5342-A3FE-064273A0B25D}" type="slidenum">
              <a:rPr lang="it-IT" smtClean="0"/>
              <a:t>37</a:t>
            </a:fld>
            <a:endParaRPr lang="it-IT"/>
          </a:p>
        </p:txBody>
      </p:sp>
    </p:spTree>
    <p:extLst>
      <p:ext uri="{BB962C8B-B14F-4D97-AF65-F5344CB8AC3E}">
        <p14:creationId xmlns:p14="http://schemas.microsoft.com/office/powerpoint/2010/main" val="3745717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On top of </a:t>
            </a:r>
            <a:r>
              <a:rPr lang="it-IT" dirty="0" err="1"/>
              <a:t>Ndlib</a:t>
            </a:r>
            <a:r>
              <a:rPr lang="it-IT" dirty="0"/>
              <a:t>-REST</a:t>
            </a:r>
            <a:r>
              <a:rPr lang="it-IT" baseline="0" dirty="0"/>
              <a:t> </a:t>
            </a:r>
            <a:r>
              <a:rPr lang="it-IT" baseline="0" dirty="0" err="1"/>
              <a:t>is</a:t>
            </a:r>
            <a:r>
              <a:rPr lang="it-IT" baseline="0" dirty="0"/>
              <a:t> </a:t>
            </a:r>
            <a:r>
              <a:rPr lang="it-IT" baseline="0" dirty="0" err="1"/>
              <a:t>built</a:t>
            </a:r>
            <a:r>
              <a:rPr lang="it-IT" baseline="0" dirty="0"/>
              <a:t> </a:t>
            </a:r>
            <a:r>
              <a:rPr lang="it-IT" baseline="0" dirty="0" err="1"/>
              <a:t>Ndlib-Viz</a:t>
            </a:r>
            <a:r>
              <a:rPr lang="it-IT" baseline="0" dirty="0"/>
              <a:t>: a web </a:t>
            </a:r>
            <a:r>
              <a:rPr lang="it-IT" baseline="0" dirty="0" err="1"/>
              <a:t>based</a:t>
            </a:r>
            <a:r>
              <a:rPr lang="it-IT" baseline="0" dirty="0"/>
              <a:t> </a:t>
            </a:r>
            <a:r>
              <a:rPr lang="it-IT" baseline="0" dirty="0" err="1"/>
              <a:t>visual</a:t>
            </a:r>
            <a:r>
              <a:rPr lang="it-IT" baseline="0" dirty="0"/>
              <a:t> </a:t>
            </a:r>
            <a:r>
              <a:rPr lang="it-IT" baseline="0" dirty="0" err="1"/>
              <a:t>framework</a:t>
            </a:r>
            <a:r>
              <a:rPr lang="it-IT" baseline="0" dirty="0"/>
              <a:t> </a:t>
            </a:r>
            <a:r>
              <a:rPr lang="it-IT" baseline="0" dirty="0" err="1"/>
              <a:t>designed</a:t>
            </a:r>
            <a:r>
              <a:rPr lang="it-IT" baseline="0" dirty="0"/>
              <a:t> for </a:t>
            </a:r>
            <a:r>
              <a:rPr lang="it-IT" baseline="0" dirty="0" err="1"/>
              <a:t>analysts</a:t>
            </a:r>
            <a:r>
              <a:rPr lang="it-IT" baseline="0" dirty="0"/>
              <a:t>.</a:t>
            </a:r>
          </a:p>
          <a:p>
            <a:endParaRPr lang="it-IT" baseline="0" dirty="0"/>
          </a:p>
          <a:p>
            <a:r>
              <a:rPr lang="it-IT" baseline="0" dirty="0" err="1"/>
              <a:t>Ndlib-Viz</a:t>
            </a:r>
            <a:r>
              <a:rPr lang="it-IT" baseline="0" dirty="0"/>
              <a:t> </a:t>
            </a:r>
            <a:r>
              <a:rPr lang="it-IT" baseline="0" dirty="0" err="1"/>
              <a:t>provides</a:t>
            </a:r>
            <a:r>
              <a:rPr lang="it-IT" baseline="0" dirty="0"/>
              <a:t> the </a:t>
            </a:r>
            <a:r>
              <a:rPr lang="it-IT" baseline="0" dirty="0" err="1"/>
              <a:t>same</a:t>
            </a:r>
            <a:r>
              <a:rPr lang="it-IT" baseline="0" dirty="0"/>
              <a:t> </a:t>
            </a:r>
            <a:r>
              <a:rPr lang="it-IT" baseline="0" dirty="0" err="1"/>
              <a:t>facility</a:t>
            </a:r>
            <a:r>
              <a:rPr lang="it-IT" baseline="0" dirty="0"/>
              <a:t> of the </a:t>
            </a:r>
            <a:r>
              <a:rPr lang="it-IT" baseline="0" dirty="0" err="1"/>
              <a:t>Ndlib</a:t>
            </a:r>
            <a:r>
              <a:rPr lang="it-IT" baseline="0" dirty="0"/>
              <a:t> </a:t>
            </a:r>
            <a:r>
              <a:rPr lang="it-IT" baseline="0" dirty="0" err="1"/>
              <a:t>library</a:t>
            </a:r>
            <a:r>
              <a:rPr lang="it-IT" baseline="0" dirty="0"/>
              <a:t> (</a:t>
            </a:r>
            <a:r>
              <a:rPr lang="it-IT" baseline="0" dirty="0" err="1"/>
              <a:t>except</a:t>
            </a:r>
            <a:r>
              <a:rPr lang="it-IT" baseline="0" dirty="0"/>
              <a:t> </a:t>
            </a:r>
            <a:r>
              <a:rPr lang="it-IT" baseline="0" dirty="0" err="1"/>
              <a:t>novel</a:t>
            </a:r>
            <a:r>
              <a:rPr lang="it-IT" baseline="0" dirty="0"/>
              <a:t> model </a:t>
            </a:r>
            <a:r>
              <a:rPr lang="it-IT" baseline="0" dirty="0" err="1"/>
              <a:t>definition</a:t>
            </a:r>
            <a:r>
              <a:rPr lang="it-IT" baseline="0" dirty="0"/>
              <a:t>) to </a:t>
            </a:r>
            <a:r>
              <a:rPr lang="it-IT" baseline="0" dirty="0" err="1"/>
              <a:t>those</a:t>
            </a:r>
            <a:r>
              <a:rPr lang="it-IT" baseline="0" dirty="0"/>
              <a:t> </a:t>
            </a:r>
            <a:r>
              <a:rPr lang="it-IT" baseline="0" dirty="0" err="1"/>
              <a:t>users</a:t>
            </a:r>
            <a:r>
              <a:rPr lang="it-IT" baseline="0" dirty="0"/>
              <a:t> </a:t>
            </a:r>
            <a:r>
              <a:rPr lang="it-IT" baseline="0" dirty="0" err="1"/>
              <a:t>that</a:t>
            </a:r>
            <a:r>
              <a:rPr lang="it-IT" baseline="0" dirty="0"/>
              <a:t> </a:t>
            </a:r>
            <a:r>
              <a:rPr lang="it-IT" baseline="0" dirty="0" err="1"/>
              <a:t>prefer</a:t>
            </a:r>
            <a:r>
              <a:rPr lang="it-IT" baseline="0" dirty="0"/>
              <a:t> to </a:t>
            </a:r>
            <a:r>
              <a:rPr lang="it-IT" baseline="0" dirty="0" err="1"/>
              <a:t>avoid</a:t>
            </a:r>
            <a:r>
              <a:rPr lang="it-IT" baseline="0" dirty="0"/>
              <a:t> </a:t>
            </a:r>
            <a:r>
              <a:rPr lang="it-IT" baseline="0" dirty="0" err="1"/>
              <a:t>writing</a:t>
            </a:r>
            <a:r>
              <a:rPr lang="it-IT" baseline="0" dirty="0"/>
              <a:t> code.</a:t>
            </a:r>
          </a:p>
          <a:p>
            <a:r>
              <a:rPr lang="it-IT" baseline="0" dirty="0" err="1"/>
              <a:t>It</a:t>
            </a:r>
            <a:r>
              <a:rPr lang="it-IT" baseline="0" dirty="0"/>
              <a:t> </a:t>
            </a:r>
            <a:r>
              <a:rPr lang="it-IT" baseline="0" dirty="0" err="1"/>
              <a:t>employ</a:t>
            </a:r>
            <a:r>
              <a:rPr lang="it-IT" baseline="0" dirty="0"/>
              <a:t> the </a:t>
            </a:r>
            <a:r>
              <a:rPr lang="it-IT" baseline="0" dirty="0" err="1"/>
              <a:t>same</a:t>
            </a:r>
            <a:r>
              <a:rPr lang="it-IT" baseline="0" dirty="0"/>
              <a:t> ”Experiment” </a:t>
            </a:r>
            <a:r>
              <a:rPr lang="it-IT" baseline="0" dirty="0" err="1"/>
              <a:t>concept</a:t>
            </a:r>
            <a:r>
              <a:rPr lang="it-IT" baseline="0" dirty="0"/>
              <a:t> </a:t>
            </a:r>
            <a:r>
              <a:rPr lang="it-IT" baseline="0" dirty="0" err="1"/>
              <a:t>previously</a:t>
            </a:r>
            <a:r>
              <a:rPr lang="it-IT" baseline="0" dirty="0"/>
              <a:t> </a:t>
            </a:r>
            <a:r>
              <a:rPr lang="it-IT" baseline="0" dirty="0" err="1"/>
              <a:t>introduced</a:t>
            </a:r>
            <a:r>
              <a:rPr lang="it-IT" baseline="0" dirty="0"/>
              <a:t> and </a:t>
            </a:r>
            <a:r>
              <a:rPr lang="it-IT" baseline="0" dirty="0" err="1"/>
              <a:t>allows</a:t>
            </a:r>
            <a:r>
              <a:rPr lang="it-IT" baseline="0" dirty="0"/>
              <a:t> to simulate </a:t>
            </a:r>
            <a:r>
              <a:rPr lang="it-IT" baseline="0" dirty="0" err="1"/>
              <a:t>several</a:t>
            </a:r>
            <a:r>
              <a:rPr lang="it-IT" baseline="0" dirty="0"/>
              <a:t> </a:t>
            </a:r>
            <a:r>
              <a:rPr lang="it-IT" baseline="0" dirty="0" err="1"/>
              <a:t>models</a:t>
            </a:r>
            <a:r>
              <a:rPr lang="it-IT" baseline="0" dirty="0"/>
              <a:t> (or </a:t>
            </a:r>
            <a:r>
              <a:rPr lang="it-IT" baseline="0" dirty="0" err="1"/>
              <a:t>different</a:t>
            </a:r>
            <a:r>
              <a:rPr lang="it-IT" baseline="0" dirty="0"/>
              <a:t> </a:t>
            </a:r>
            <a:r>
              <a:rPr lang="it-IT" baseline="0" dirty="0" err="1"/>
              <a:t>instantiation</a:t>
            </a:r>
            <a:r>
              <a:rPr lang="it-IT" baseline="0" dirty="0"/>
              <a:t> of the </a:t>
            </a:r>
            <a:r>
              <a:rPr lang="it-IT" baseline="0" dirty="0" err="1"/>
              <a:t>same</a:t>
            </a:r>
            <a:r>
              <a:rPr lang="it-IT" baseline="0" dirty="0"/>
              <a:t> model) </a:t>
            </a:r>
            <a:r>
              <a:rPr lang="it-IT" baseline="0" dirty="0" err="1"/>
              <a:t>at</a:t>
            </a:r>
            <a:r>
              <a:rPr lang="it-IT" baseline="0" dirty="0"/>
              <a:t> the </a:t>
            </a:r>
            <a:r>
              <a:rPr lang="it-IT" baseline="0" dirty="0" err="1"/>
              <a:t>same</a:t>
            </a:r>
            <a:r>
              <a:rPr lang="it-IT" baseline="0" dirty="0"/>
              <a:t> time </a:t>
            </a:r>
            <a:r>
              <a:rPr lang="it-IT" baseline="0" dirty="0" err="1"/>
              <a:t>comparing</a:t>
            </a:r>
            <a:r>
              <a:rPr lang="it-IT" baseline="0" dirty="0"/>
              <a:t> </a:t>
            </a:r>
            <a:r>
              <a:rPr lang="it-IT" baseline="0" dirty="0" err="1"/>
              <a:t>how</a:t>
            </a:r>
            <a:r>
              <a:rPr lang="it-IT" baseline="0" dirty="0"/>
              <a:t> </a:t>
            </a:r>
            <a:r>
              <a:rPr lang="it-IT" baseline="0" dirty="0" err="1"/>
              <a:t>they</a:t>
            </a:r>
            <a:r>
              <a:rPr lang="it-IT" baseline="0" dirty="0"/>
              <a:t> </a:t>
            </a:r>
            <a:r>
              <a:rPr lang="it-IT" baseline="0" dirty="0" err="1"/>
              <a:t>unfold</a:t>
            </a:r>
            <a:r>
              <a:rPr lang="it-IT" baseline="0" dirty="0"/>
              <a:t> over a </a:t>
            </a:r>
            <a:r>
              <a:rPr lang="it-IT" baseline="0" dirty="0" err="1"/>
              <a:t>given</a:t>
            </a:r>
            <a:r>
              <a:rPr lang="it-IT" baseline="0" dirty="0"/>
              <a:t> </a:t>
            </a:r>
            <a:r>
              <a:rPr lang="it-IT" baseline="0" dirty="0" err="1"/>
              <a:t>graph</a:t>
            </a:r>
            <a:r>
              <a:rPr lang="it-IT" baseline="0" dirty="0"/>
              <a:t>.</a:t>
            </a:r>
            <a:endParaRPr lang="it-IT" dirty="0"/>
          </a:p>
        </p:txBody>
      </p:sp>
      <p:sp>
        <p:nvSpPr>
          <p:cNvPr id="4" name="Segnaposto numero diapositiva 3"/>
          <p:cNvSpPr>
            <a:spLocks noGrp="1"/>
          </p:cNvSpPr>
          <p:nvPr>
            <p:ph type="sldNum" sz="quarter" idx="10"/>
          </p:nvPr>
        </p:nvSpPr>
        <p:spPr/>
        <p:txBody>
          <a:bodyPr/>
          <a:lstStyle/>
          <a:p>
            <a:fld id="{459B0869-1D7A-5342-A3FE-064273A0B25D}" type="slidenum">
              <a:rPr lang="it-IT" smtClean="0"/>
              <a:t>38</a:t>
            </a:fld>
            <a:endParaRPr lang="it-IT"/>
          </a:p>
        </p:txBody>
      </p:sp>
    </p:spTree>
    <p:extLst>
      <p:ext uri="{BB962C8B-B14F-4D97-AF65-F5344CB8AC3E}">
        <p14:creationId xmlns:p14="http://schemas.microsoft.com/office/powerpoint/2010/main" val="4267807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aseline="0" dirty="0"/>
          </a:p>
        </p:txBody>
      </p:sp>
      <p:sp>
        <p:nvSpPr>
          <p:cNvPr id="4" name="Segnaposto numero diapositiva 3"/>
          <p:cNvSpPr>
            <a:spLocks noGrp="1"/>
          </p:cNvSpPr>
          <p:nvPr>
            <p:ph type="sldNum" sz="quarter" idx="10"/>
          </p:nvPr>
        </p:nvSpPr>
        <p:spPr/>
        <p:txBody>
          <a:bodyPr/>
          <a:lstStyle/>
          <a:p>
            <a:fld id="{459B0869-1D7A-5342-A3FE-064273A0B25D}" type="slidenum">
              <a:rPr lang="it-IT" smtClean="0"/>
              <a:t>39</a:t>
            </a:fld>
            <a:endParaRPr lang="it-IT"/>
          </a:p>
        </p:txBody>
      </p:sp>
    </p:spTree>
    <p:extLst>
      <p:ext uri="{BB962C8B-B14F-4D97-AF65-F5344CB8AC3E}">
        <p14:creationId xmlns:p14="http://schemas.microsoft.com/office/powerpoint/2010/main" val="414535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aseline="0" dirty="0"/>
          </a:p>
        </p:txBody>
      </p:sp>
      <p:sp>
        <p:nvSpPr>
          <p:cNvPr id="4" name="Segnaposto numero diapositiva 3"/>
          <p:cNvSpPr>
            <a:spLocks noGrp="1"/>
          </p:cNvSpPr>
          <p:nvPr>
            <p:ph type="sldNum" sz="quarter" idx="10"/>
          </p:nvPr>
        </p:nvSpPr>
        <p:spPr/>
        <p:txBody>
          <a:bodyPr/>
          <a:lstStyle/>
          <a:p>
            <a:fld id="{459B0869-1D7A-5342-A3FE-064273A0B25D}" type="slidenum">
              <a:rPr lang="it-IT" smtClean="0"/>
              <a:t>40</a:t>
            </a:fld>
            <a:endParaRPr lang="it-IT"/>
          </a:p>
        </p:txBody>
      </p:sp>
    </p:spTree>
    <p:extLst>
      <p:ext uri="{BB962C8B-B14F-4D97-AF65-F5344CB8AC3E}">
        <p14:creationId xmlns:p14="http://schemas.microsoft.com/office/powerpoint/2010/main" val="3209177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aseline="0" dirty="0"/>
          </a:p>
        </p:txBody>
      </p:sp>
      <p:sp>
        <p:nvSpPr>
          <p:cNvPr id="4" name="Segnaposto numero diapositiva 3"/>
          <p:cNvSpPr>
            <a:spLocks noGrp="1"/>
          </p:cNvSpPr>
          <p:nvPr>
            <p:ph type="sldNum" sz="quarter" idx="10"/>
          </p:nvPr>
        </p:nvSpPr>
        <p:spPr/>
        <p:txBody>
          <a:bodyPr/>
          <a:lstStyle/>
          <a:p>
            <a:fld id="{459B0869-1D7A-5342-A3FE-064273A0B25D}" type="slidenum">
              <a:rPr lang="it-IT" smtClean="0"/>
              <a:t>41</a:t>
            </a:fld>
            <a:endParaRPr lang="it-IT"/>
          </a:p>
        </p:txBody>
      </p:sp>
    </p:spTree>
    <p:extLst>
      <p:ext uri="{BB962C8B-B14F-4D97-AF65-F5344CB8AC3E}">
        <p14:creationId xmlns:p14="http://schemas.microsoft.com/office/powerpoint/2010/main" val="1937823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Ndlib</a:t>
            </a:r>
            <a:r>
              <a:rPr lang="it-IT" dirty="0"/>
              <a:t> </a:t>
            </a:r>
            <a:r>
              <a:rPr lang="it-IT" dirty="0" err="1"/>
              <a:t>is</a:t>
            </a:r>
            <a:r>
              <a:rPr lang="it-IT" baseline="0" dirty="0"/>
              <a:t> </a:t>
            </a:r>
            <a:r>
              <a:rPr lang="it-IT" baseline="0" dirty="0" err="1"/>
              <a:t>available</a:t>
            </a:r>
            <a:r>
              <a:rPr lang="it-IT" baseline="0" dirty="0"/>
              <a:t> for download. </a:t>
            </a:r>
          </a:p>
          <a:p>
            <a:r>
              <a:rPr lang="it-IT" baseline="0" dirty="0" err="1"/>
              <a:t>It</a:t>
            </a:r>
            <a:r>
              <a:rPr lang="it-IT" baseline="0" dirty="0"/>
              <a:t> </a:t>
            </a:r>
            <a:r>
              <a:rPr lang="it-IT" baseline="0" dirty="0" err="1"/>
              <a:t>is</a:t>
            </a:r>
            <a:r>
              <a:rPr lang="it-IT" baseline="0" dirty="0"/>
              <a:t> free, and </a:t>
            </a:r>
            <a:r>
              <a:rPr lang="it-IT" baseline="0" dirty="0" err="1"/>
              <a:t>released</a:t>
            </a:r>
            <a:r>
              <a:rPr lang="it-IT" baseline="0" dirty="0"/>
              <a:t> under a BSD-2 </a:t>
            </a:r>
            <a:r>
              <a:rPr lang="it-IT" baseline="0" dirty="0" err="1"/>
              <a:t>license</a:t>
            </a:r>
            <a:r>
              <a:rPr lang="it-IT" baseline="0" dirty="0"/>
              <a:t>.</a:t>
            </a:r>
          </a:p>
          <a:p>
            <a:r>
              <a:rPr lang="it-IT" baseline="0" dirty="0" err="1"/>
              <a:t>You</a:t>
            </a:r>
            <a:r>
              <a:rPr lang="it-IT" baseline="0" dirty="0"/>
              <a:t> can </a:t>
            </a:r>
            <a:r>
              <a:rPr lang="it-IT" baseline="0" dirty="0" err="1"/>
              <a:t>find</a:t>
            </a:r>
            <a:r>
              <a:rPr lang="it-IT" baseline="0" dirty="0"/>
              <a:t> </a:t>
            </a:r>
            <a:r>
              <a:rPr lang="it-IT" baseline="0" dirty="0" err="1"/>
              <a:t>its</a:t>
            </a:r>
            <a:r>
              <a:rPr lang="it-IT" baseline="0" dirty="0"/>
              <a:t> code on </a:t>
            </a:r>
            <a:r>
              <a:rPr lang="it-IT" baseline="0" dirty="0" err="1"/>
              <a:t>Github</a:t>
            </a:r>
            <a:r>
              <a:rPr lang="it-IT" baseline="0" dirty="0"/>
              <a:t> and </a:t>
            </a:r>
            <a:r>
              <a:rPr lang="it-IT" baseline="0" dirty="0" err="1"/>
              <a:t>its</a:t>
            </a:r>
            <a:r>
              <a:rPr lang="it-IT" baseline="0" dirty="0"/>
              <a:t> </a:t>
            </a:r>
            <a:r>
              <a:rPr lang="it-IT" baseline="0" dirty="0" err="1"/>
              <a:t>documentation</a:t>
            </a:r>
            <a:r>
              <a:rPr lang="it-IT" baseline="0" dirty="0"/>
              <a:t> on </a:t>
            </a:r>
            <a:r>
              <a:rPr lang="it-IT" baseline="0" dirty="0" err="1"/>
              <a:t>ReadTheDocs</a:t>
            </a:r>
            <a:r>
              <a:rPr lang="it-IT" baseline="0" dirty="0"/>
              <a:t>.</a:t>
            </a:r>
          </a:p>
          <a:p>
            <a:r>
              <a:rPr lang="it-IT" baseline="0" dirty="0" err="1"/>
              <a:t>Moreover</a:t>
            </a:r>
            <a:r>
              <a:rPr lang="it-IT" baseline="0" dirty="0"/>
              <a:t>, </a:t>
            </a:r>
            <a:r>
              <a:rPr lang="it-IT" baseline="0" dirty="0" err="1"/>
              <a:t>it</a:t>
            </a:r>
            <a:r>
              <a:rPr lang="it-IT" baseline="0" dirty="0"/>
              <a:t> </a:t>
            </a:r>
            <a:r>
              <a:rPr lang="it-IT" baseline="0" dirty="0" err="1"/>
              <a:t>is</a:t>
            </a:r>
            <a:r>
              <a:rPr lang="it-IT" baseline="0" dirty="0"/>
              <a:t> </a:t>
            </a:r>
            <a:r>
              <a:rPr lang="it-IT" baseline="0" dirty="0" err="1"/>
              <a:t>shipped</a:t>
            </a:r>
            <a:r>
              <a:rPr lang="it-IT" baseline="0" dirty="0"/>
              <a:t> </a:t>
            </a:r>
            <a:r>
              <a:rPr lang="it-IT" baseline="0" dirty="0" err="1"/>
              <a:t>as</a:t>
            </a:r>
            <a:r>
              <a:rPr lang="it-IT" baseline="0" dirty="0"/>
              <a:t> </a:t>
            </a:r>
            <a:r>
              <a:rPr lang="it-IT" baseline="0" dirty="0" err="1"/>
              <a:t>python</a:t>
            </a:r>
            <a:r>
              <a:rPr lang="it-IT" baseline="0" dirty="0"/>
              <a:t> package and </a:t>
            </a:r>
            <a:r>
              <a:rPr lang="it-IT" baseline="0" dirty="0" err="1"/>
              <a:t>listed</a:t>
            </a:r>
            <a:r>
              <a:rPr lang="it-IT" baseline="0" dirty="0"/>
              <a:t> in the </a:t>
            </a:r>
            <a:r>
              <a:rPr lang="it-IT" baseline="0" dirty="0" err="1"/>
              <a:t>official</a:t>
            </a:r>
            <a:r>
              <a:rPr lang="it-IT" baseline="0" dirty="0"/>
              <a:t> </a:t>
            </a:r>
            <a:r>
              <a:rPr lang="it-IT" baseline="0" dirty="0" err="1"/>
              <a:t>python</a:t>
            </a:r>
            <a:r>
              <a:rPr lang="it-IT" baseline="0" dirty="0"/>
              <a:t> package </a:t>
            </a:r>
            <a:r>
              <a:rPr lang="it-IT" baseline="0" dirty="0" err="1"/>
              <a:t>index</a:t>
            </a:r>
            <a:r>
              <a:rPr lang="it-IT" baseline="0" dirty="0"/>
              <a:t> (</a:t>
            </a:r>
            <a:r>
              <a:rPr lang="it-IT" baseline="0" dirty="0" err="1"/>
              <a:t>pypi</a:t>
            </a:r>
            <a:r>
              <a:rPr lang="it-IT" baseline="0" dirty="0"/>
              <a:t>) </a:t>
            </a:r>
            <a:r>
              <a:rPr lang="it-IT" baseline="0" dirty="0" err="1"/>
              <a:t>as</a:t>
            </a:r>
            <a:r>
              <a:rPr lang="it-IT" baseline="0" dirty="0"/>
              <a:t> </a:t>
            </a:r>
            <a:r>
              <a:rPr lang="it-IT" baseline="0" dirty="0" err="1"/>
              <a:t>well</a:t>
            </a:r>
            <a:r>
              <a:rPr lang="it-IT" baseline="0" dirty="0"/>
              <a:t> </a:t>
            </a:r>
            <a:r>
              <a:rPr lang="it-IT" baseline="0" dirty="0" err="1"/>
              <a:t>as</a:t>
            </a:r>
            <a:r>
              <a:rPr lang="it-IT" baseline="0" dirty="0"/>
              <a:t> on the </a:t>
            </a:r>
            <a:r>
              <a:rPr lang="it-IT" baseline="0" dirty="0" err="1"/>
              <a:t>SoBigData</a:t>
            </a:r>
            <a:r>
              <a:rPr lang="it-IT" baseline="0" dirty="0"/>
              <a:t> </a:t>
            </a:r>
            <a:r>
              <a:rPr lang="it-IT" baseline="0" dirty="0" err="1"/>
              <a:t>catalogue</a:t>
            </a:r>
            <a:r>
              <a:rPr lang="it-IT" baseline="0" dirty="0"/>
              <a:t>.</a:t>
            </a:r>
            <a:endParaRPr lang="it-IT" dirty="0"/>
          </a:p>
        </p:txBody>
      </p:sp>
      <p:sp>
        <p:nvSpPr>
          <p:cNvPr id="4" name="Segnaposto numero diapositiva 3"/>
          <p:cNvSpPr>
            <a:spLocks noGrp="1"/>
          </p:cNvSpPr>
          <p:nvPr>
            <p:ph type="sldNum" sz="quarter" idx="10"/>
          </p:nvPr>
        </p:nvSpPr>
        <p:spPr/>
        <p:txBody>
          <a:bodyPr/>
          <a:lstStyle/>
          <a:p>
            <a:fld id="{459B0869-1D7A-5342-A3FE-064273A0B25D}" type="slidenum">
              <a:rPr lang="it-IT" smtClean="0"/>
              <a:t>42</a:t>
            </a:fld>
            <a:endParaRPr lang="it-IT"/>
          </a:p>
        </p:txBody>
      </p:sp>
    </p:spTree>
    <p:extLst>
      <p:ext uri="{BB962C8B-B14F-4D97-AF65-F5344CB8AC3E}">
        <p14:creationId xmlns:p14="http://schemas.microsoft.com/office/powerpoint/2010/main" val="403027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it">
                <a:solidFill>
                  <a:schemeClr val="dk1"/>
                </a:solidFill>
              </a:rPr>
              <a:t>La grande peste del 14 secolo è stata una delle pandemie più devastanti della storia umana, con un picco in Europa tra il 1348 e il 1350.</a:t>
            </a:r>
            <a:endParaRPr>
              <a:solidFill>
                <a:schemeClr val="dk1"/>
              </a:solidFill>
            </a:endParaRPr>
          </a:p>
          <a:p>
            <a:pPr marL="0" lvl="0" indent="0" rtl="0">
              <a:spcBef>
                <a:spcPts val="0"/>
              </a:spcBef>
              <a:spcAft>
                <a:spcPts val="0"/>
              </a:spcAft>
              <a:buClr>
                <a:schemeClr val="dk1"/>
              </a:buClr>
              <a:buSzPts val="1100"/>
              <a:buFont typeface="Arial"/>
              <a:buNone/>
            </a:pPr>
            <a:r>
              <a:rPr lang="it">
                <a:solidFill>
                  <a:schemeClr val="dk1"/>
                </a:solidFill>
              </a:rPr>
              <a:t>Da studi sembra che sia iniziata in Cina e da lì, probabilmente portato da pulci dei ratti orientali che risiedono sui ratti neri che erano i passeggeri regolari su navi mercantili, si diffuse in tutto il Mediterraneo e l'Europa .</a:t>
            </a:r>
            <a:endParaRPr>
              <a:solidFill>
                <a:schemeClr val="dk1"/>
              </a:solidFill>
            </a:endParaRPr>
          </a:p>
          <a:p>
            <a:pPr marL="0" lvl="0" indent="0">
              <a:spcBef>
                <a:spcPts val="0"/>
              </a:spcBef>
              <a:spcAft>
                <a:spcPts val="0"/>
              </a:spcAft>
              <a:buClr>
                <a:schemeClr val="dk1"/>
              </a:buClr>
              <a:buSzPts val="1100"/>
              <a:buFont typeface="Arial"/>
              <a:buNone/>
            </a:pPr>
            <a:r>
              <a:rPr lang="it">
                <a:solidFill>
                  <a:schemeClr val="dk1"/>
                </a:solidFill>
              </a:rPr>
              <a:t>La Morte Nera si stima abbia ucciso 30% -. Il 60% della popolazione europea. Ci sono voluti 150 anni per la popolazione dell'Europa per recuperare</a:t>
            </a:r>
            <a:endParaRPr/>
          </a:p>
        </p:txBody>
      </p:sp>
    </p:spTree>
    <p:extLst>
      <p:ext uri="{BB962C8B-B14F-4D97-AF65-F5344CB8AC3E}">
        <p14:creationId xmlns:p14="http://schemas.microsoft.com/office/powerpoint/2010/main" val="3368216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a:solidFill>
                  <a:schemeClr val="dk1"/>
                </a:solidFill>
              </a:rPr>
              <a:t>Sindrome respiratoria acuta grave (SARS) è una malattia respiratoria nell'uomo che è causato dal coronavirus della SARS (SARS-CoV). è avvenuta una quasi pandemia, tra i mesi di novembre 2002 e luglio 2003. , con 8.422 noti casi di infezione e 916 decessi umani confermati (un tasso di mortalità del 9,6%) a livello mondiale essendo elencati nel dell'Organizzazione mondiale della Sanità (OMS) 21 Aprile 2004 relazione conclusiva. nel giro di poche settimane in All'inizio del 2003, la SARS diffuse dalla provincia cinese di Guangdong per infettare rapidamente le persone in circa 37 paesi in tutto il mondo. </a:t>
            </a:r>
            <a:endParaRPr>
              <a:solidFill>
                <a:schemeClr val="dk1"/>
              </a:solidFill>
            </a:endParaRPr>
          </a:p>
          <a:p>
            <a:pPr marL="0" lvl="0" indent="0" rtl="0">
              <a:spcBef>
                <a:spcPts val="0"/>
              </a:spcBef>
              <a:spcAft>
                <a:spcPts val="0"/>
              </a:spcAft>
              <a:buClr>
                <a:schemeClr val="dk1"/>
              </a:buClr>
              <a:buSzPts val="1100"/>
              <a:buFont typeface="Arial"/>
              <a:buNone/>
            </a:pPr>
            <a:r>
              <a:rPr lang="it">
                <a:solidFill>
                  <a:schemeClr val="dk1"/>
                </a:solidFill>
              </a:rPr>
              <a:t>Abbiamo quindi bisogno di modelli di modelli predittivi per anticipare future epidemie</a:t>
            </a:r>
            <a:endParaRPr>
              <a:solidFill>
                <a:schemeClr val="dk1"/>
              </a:solidFill>
            </a:endParaRPr>
          </a:p>
          <a:p>
            <a:pPr marL="0" lvl="0" indent="0">
              <a:spcBef>
                <a:spcPts val="0"/>
              </a:spcBef>
              <a:spcAft>
                <a:spcPts val="0"/>
              </a:spcAft>
              <a:buNone/>
            </a:pPr>
            <a:endParaRPr/>
          </a:p>
        </p:txBody>
      </p:sp>
    </p:spTree>
    <p:extLst>
      <p:ext uri="{BB962C8B-B14F-4D97-AF65-F5344CB8AC3E}">
        <p14:creationId xmlns:p14="http://schemas.microsoft.com/office/powerpoint/2010/main" val="901663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0430DB8-ADEF-4647-A2BD-393F9D216502}" type="slidenum">
              <a:rPr lang="it-IT" smtClean="0"/>
              <a:t>8</a:t>
            </a:fld>
            <a:endParaRPr lang="it-IT"/>
          </a:p>
        </p:txBody>
      </p:sp>
    </p:spTree>
    <p:extLst>
      <p:ext uri="{BB962C8B-B14F-4D97-AF65-F5344CB8AC3E}">
        <p14:creationId xmlns:p14="http://schemas.microsoft.com/office/powerpoint/2010/main" val="127947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a:solidFill>
                  <a:schemeClr val="dk1"/>
                </a:solidFill>
              </a:rPr>
              <a:t>Il primo modello che presenterò è stato introdotto nel 1927. è un modello prettamente biologico che si basa su due ipotesi fondamentali:compartmentalization (classificazione) in cui ogni individuo è classificato in stati diversi. La classificazione più semplice è quella che un individuo può stare in un solo statpo per volta.La seconda ipotesi è invece il mixing omogeneo:ogni individuo ha le stesse chance di venire in contatto con un individuo infetto.</a:t>
            </a:r>
            <a:endParaRPr>
              <a:solidFill>
                <a:schemeClr val="dk1"/>
              </a:solidFill>
            </a:endParaRPr>
          </a:p>
          <a:p>
            <a:pPr marL="0" lvl="0" indent="0">
              <a:spcBef>
                <a:spcPts val="0"/>
              </a:spcBef>
              <a:spcAft>
                <a:spcPts val="0"/>
              </a:spcAft>
              <a:buNone/>
            </a:pPr>
            <a:r>
              <a:rPr lang="it">
                <a:solidFill>
                  <a:schemeClr val="dk1"/>
                </a:solidFill>
              </a:rPr>
              <a:t>Esistono diverse varianti </a:t>
            </a:r>
            <a:endParaRPr>
              <a:solidFill>
                <a:schemeClr val="dk1"/>
              </a:solidFill>
            </a:endParaRPr>
          </a:p>
        </p:txBody>
      </p:sp>
    </p:spTree>
    <p:extLst>
      <p:ext uri="{BB962C8B-B14F-4D97-AF65-F5344CB8AC3E}">
        <p14:creationId xmlns:p14="http://schemas.microsoft.com/office/powerpoint/2010/main" val="19609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a:solidFill>
                  <a:schemeClr val="dk1"/>
                </a:solidFill>
              </a:rPr>
              <a:t>Il primo modello che presenterò è stato introdotto nel 1927. è un modello prettamente biologico che si basa su due ipotesi fondamentali:compartmentalization (classificazione) in cui ogni individuo è classificato in stati diversi. La classificazione più semplice è quella che un individuo può stare in un solo statpo per volta.La seconda ipotesi è invece il mixing omogeneo:ogni individuo ha le stesse chance di venire in contatto con un individuo infetto.</a:t>
            </a:r>
            <a:endParaRPr>
              <a:solidFill>
                <a:schemeClr val="dk1"/>
              </a:solidFill>
            </a:endParaRPr>
          </a:p>
          <a:p>
            <a:pPr marL="0" lvl="0" indent="0">
              <a:spcBef>
                <a:spcPts val="0"/>
              </a:spcBef>
              <a:spcAft>
                <a:spcPts val="0"/>
              </a:spcAft>
              <a:buNone/>
            </a:pPr>
            <a:r>
              <a:rPr lang="it">
                <a:solidFill>
                  <a:schemeClr val="dk1"/>
                </a:solidFill>
              </a:rPr>
              <a:t>Esistono diverse varianti </a:t>
            </a:r>
            <a:endParaRPr>
              <a:solidFill>
                <a:schemeClr val="dk1"/>
              </a:solidFill>
            </a:endParaRPr>
          </a:p>
        </p:txBody>
      </p:sp>
    </p:spTree>
    <p:extLst>
      <p:ext uri="{BB962C8B-B14F-4D97-AF65-F5344CB8AC3E}">
        <p14:creationId xmlns:p14="http://schemas.microsoft.com/office/powerpoint/2010/main" val="350162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a:t>Nella variante dl modello più semplice ho solo due stati: suscettibile e infetto e una persona può passare dallo stato suscettibie a quello infetto (SI model)</a:t>
            </a:r>
            <a:endParaRPr/>
          </a:p>
          <a:p>
            <a:pPr marL="0" lvl="0" indent="0">
              <a:spcBef>
                <a:spcPts val="0"/>
              </a:spcBef>
              <a:spcAft>
                <a:spcPts val="0"/>
              </a:spcAft>
              <a:buNone/>
            </a:pPr>
            <a:r>
              <a:rPr lang="it"/>
              <a:t>Il SIS model è usato per malattie che possono essere prese più volte dalla stessa persona. </a:t>
            </a:r>
            <a:endParaRPr/>
          </a:p>
        </p:txBody>
      </p:sp>
    </p:spTree>
    <p:extLst>
      <p:ext uri="{BB962C8B-B14F-4D97-AF65-F5344CB8AC3E}">
        <p14:creationId xmlns:p14="http://schemas.microsoft.com/office/powerpoint/2010/main" val="1027570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a:t>Nella variante dl modello più semplice ho solo due stati: suscettibile e infetto e una persona può passare dallo stato suscettibie a quello infetto (SI model)</a:t>
            </a:r>
            <a:endParaRPr/>
          </a:p>
          <a:p>
            <a:pPr marL="0" lvl="0" indent="0">
              <a:spcBef>
                <a:spcPts val="0"/>
              </a:spcBef>
              <a:spcAft>
                <a:spcPts val="0"/>
              </a:spcAft>
              <a:buNone/>
            </a:pPr>
            <a:r>
              <a:rPr lang="it"/>
              <a:t>Il SIS model è usato per malattie che possono essere prese più volte dalla stessa persona. </a:t>
            </a:r>
            <a:endParaRPr/>
          </a:p>
        </p:txBody>
      </p:sp>
    </p:spTree>
    <p:extLst>
      <p:ext uri="{BB962C8B-B14F-4D97-AF65-F5344CB8AC3E}">
        <p14:creationId xmlns:p14="http://schemas.microsoft.com/office/powerpoint/2010/main" val="1796733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40ACAA-B680-1F4F-86DA-0EB11CAE23EB}"/>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p>
        </p:txBody>
      </p:sp>
      <p:sp>
        <p:nvSpPr>
          <p:cNvPr id="3" name="Sottotitolo 2">
            <a:extLst>
              <a:ext uri="{FF2B5EF4-FFF2-40B4-BE49-F238E27FC236}">
                <a16:creationId xmlns:a16="http://schemas.microsoft.com/office/drawing/2014/main" id="{A15B8415-B378-5E42-84E6-12688CBFC0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F1C962D-AF9C-3C45-A6EE-7D0F19E789AF}"/>
              </a:ext>
            </a:extLst>
          </p:cNvPr>
          <p:cNvSpPr>
            <a:spLocks noGrp="1"/>
          </p:cNvSpPr>
          <p:nvPr>
            <p:ph type="dt" sz="half" idx="10"/>
          </p:nvPr>
        </p:nvSpPr>
        <p:spPr/>
        <p:txBody>
          <a:bodyPr/>
          <a:lstStyle/>
          <a:p>
            <a:fld id="{69E7D8C6-98B3-D14C-9370-6F38AC832D37}" type="datetimeFigureOut">
              <a:rPr lang="it-IT" smtClean="0"/>
              <a:t>21/02/18</a:t>
            </a:fld>
            <a:endParaRPr lang="it-IT"/>
          </a:p>
        </p:txBody>
      </p:sp>
      <p:sp>
        <p:nvSpPr>
          <p:cNvPr id="5" name="Segnaposto piè di pagina 4">
            <a:extLst>
              <a:ext uri="{FF2B5EF4-FFF2-40B4-BE49-F238E27FC236}">
                <a16:creationId xmlns:a16="http://schemas.microsoft.com/office/drawing/2014/main" id="{145FC855-9E5C-F14D-87AD-5A8CD26ECAB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5F5D6A8-4352-C142-9EB8-83837E664DB4}"/>
              </a:ext>
            </a:extLst>
          </p:cNvPr>
          <p:cNvSpPr>
            <a:spLocks noGrp="1"/>
          </p:cNvSpPr>
          <p:nvPr>
            <p:ph type="sldNum" sz="quarter" idx="12"/>
          </p:nvPr>
        </p:nvSpPr>
        <p:spPr/>
        <p:txBody>
          <a:bodyPr/>
          <a:lstStyle/>
          <a:p>
            <a:fld id="{AA5B060F-1B1B-2544-A19A-3CA91D8E37E8}" type="slidenum">
              <a:rPr lang="it-IT" smtClean="0"/>
              <a:t>‹N›</a:t>
            </a:fld>
            <a:endParaRPr lang="it-IT"/>
          </a:p>
        </p:txBody>
      </p:sp>
    </p:spTree>
    <p:extLst>
      <p:ext uri="{BB962C8B-B14F-4D97-AF65-F5344CB8AC3E}">
        <p14:creationId xmlns:p14="http://schemas.microsoft.com/office/powerpoint/2010/main" val="4213572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9E331A-CF47-9D44-B39B-41EDEE3AF99D}"/>
              </a:ext>
            </a:extLst>
          </p:cNvPr>
          <p:cNvSpPr>
            <a:spLocks noGrp="1"/>
          </p:cNvSpPr>
          <p:nvPr>
            <p:ph type="title"/>
          </p:nvPr>
        </p:nvSpPr>
        <p:spPr/>
        <p:txBody>
          <a:bodyPr/>
          <a:lstStyle/>
          <a:p>
            <a:r>
              <a:rPr lang="it-IT"/>
              <a:t>Fare clic per modificare lo stile del titolo</a:t>
            </a:r>
          </a:p>
        </p:txBody>
      </p:sp>
      <p:sp>
        <p:nvSpPr>
          <p:cNvPr id="3" name="Segnaposto testo verticale 2">
            <a:extLst>
              <a:ext uri="{FF2B5EF4-FFF2-40B4-BE49-F238E27FC236}">
                <a16:creationId xmlns:a16="http://schemas.microsoft.com/office/drawing/2014/main" id="{6C3F6B24-C082-B447-B43D-E8234344FCF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5AFF946-B52E-974D-BA17-40124BE846C9}"/>
              </a:ext>
            </a:extLst>
          </p:cNvPr>
          <p:cNvSpPr>
            <a:spLocks noGrp="1"/>
          </p:cNvSpPr>
          <p:nvPr>
            <p:ph type="dt" sz="half" idx="10"/>
          </p:nvPr>
        </p:nvSpPr>
        <p:spPr/>
        <p:txBody>
          <a:bodyPr/>
          <a:lstStyle/>
          <a:p>
            <a:fld id="{69E7D8C6-98B3-D14C-9370-6F38AC832D37}" type="datetimeFigureOut">
              <a:rPr lang="it-IT" smtClean="0"/>
              <a:t>21/02/18</a:t>
            </a:fld>
            <a:endParaRPr lang="it-IT"/>
          </a:p>
        </p:txBody>
      </p:sp>
      <p:sp>
        <p:nvSpPr>
          <p:cNvPr id="5" name="Segnaposto piè di pagina 4">
            <a:extLst>
              <a:ext uri="{FF2B5EF4-FFF2-40B4-BE49-F238E27FC236}">
                <a16:creationId xmlns:a16="http://schemas.microsoft.com/office/drawing/2014/main" id="{0A0E75AF-0E47-B34F-9A4C-23126DCB283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E14E925-BA5E-114D-9346-C78E19A18FD0}"/>
              </a:ext>
            </a:extLst>
          </p:cNvPr>
          <p:cNvSpPr>
            <a:spLocks noGrp="1"/>
          </p:cNvSpPr>
          <p:nvPr>
            <p:ph type="sldNum" sz="quarter" idx="12"/>
          </p:nvPr>
        </p:nvSpPr>
        <p:spPr/>
        <p:txBody>
          <a:bodyPr/>
          <a:lstStyle/>
          <a:p>
            <a:fld id="{AA5B060F-1B1B-2544-A19A-3CA91D8E37E8}" type="slidenum">
              <a:rPr lang="it-IT" smtClean="0"/>
              <a:t>‹N›</a:t>
            </a:fld>
            <a:endParaRPr lang="it-IT"/>
          </a:p>
        </p:txBody>
      </p:sp>
    </p:spTree>
    <p:extLst>
      <p:ext uri="{BB962C8B-B14F-4D97-AF65-F5344CB8AC3E}">
        <p14:creationId xmlns:p14="http://schemas.microsoft.com/office/powerpoint/2010/main" val="141547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059452D-B46E-A24D-B02A-1F4873D0F1DF}"/>
              </a:ext>
            </a:extLst>
          </p:cNvPr>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a:extLst>
              <a:ext uri="{FF2B5EF4-FFF2-40B4-BE49-F238E27FC236}">
                <a16:creationId xmlns:a16="http://schemas.microsoft.com/office/drawing/2014/main" id="{BAD46336-98BE-644B-91B4-02BD4A9B27E9}"/>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FC0C50E-5724-C14A-9425-54CF0FF52532}"/>
              </a:ext>
            </a:extLst>
          </p:cNvPr>
          <p:cNvSpPr>
            <a:spLocks noGrp="1"/>
          </p:cNvSpPr>
          <p:nvPr>
            <p:ph type="dt" sz="half" idx="10"/>
          </p:nvPr>
        </p:nvSpPr>
        <p:spPr/>
        <p:txBody>
          <a:bodyPr/>
          <a:lstStyle/>
          <a:p>
            <a:fld id="{69E7D8C6-98B3-D14C-9370-6F38AC832D37}" type="datetimeFigureOut">
              <a:rPr lang="it-IT" smtClean="0"/>
              <a:t>21/02/18</a:t>
            </a:fld>
            <a:endParaRPr lang="it-IT"/>
          </a:p>
        </p:txBody>
      </p:sp>
      <p:sp>
        <p:nvSpPr>
          <p:cNvPr id="5" name="Segnaposto piè di pagina 4">
            <a:extLst>
              <a:ext uri="{FF2B5EF4-FFF2-40B4-BE49-F238E27FC236}">
                <a16:creationId xmlns:a16="http://schemas.microsoft.com/office/drawing/2014/main" id="{57110C4A-A302-9F40-AC21-5CB622831D5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AD34145-44B4-CC46-8F9A-FB15B430CA71}"/>
              </a:ext>
            </a:extLst>
          </p:cNvPr>
          <p:cNvSpPr>
            <a:spLocks noGrp="1"/>
          </p:cNvSpPr>
          <p:nvPr>
            <p:ph type="sldNum" sz="quarter" idx="12"/>
          </p:nvPr>
        </p:nvSpPr>
        <p:spPr/>
        <p:txBody>
          <a:bodyPr/>
          <a:lstStyle/>
          <a:p>
            <a:fld id="{AA5B060F-1B1B-2544-A19A-3CA91D8E37E8}" type="slidenum">
              <a:rPr lang="it-IT" smtClean="0"/>
              <a:t>‹N›</a:t>
            </a:fld>
            <a:endParaRPr lang="it-IT"/>
          </a:p>
        </p:txBody>
      </p:sp>
    </p:spTree>
    <p:extLst>
      <p:ext uri="{BB962C8B-B14F-4D97-AF65-F5344CB8AC3E}">
        <p14:creationId xmlns:p14="http://schemas.microsoft.com/office/powerpoint/2010/main" val="1663345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609600" y="274637"/>
            <a:ext cx="10972800" cy="1143200"/>
          </a:xfrm>
          <a:prstGeom prst="rect">
            <a:avLst/>
          </a:prstGeom>
        </p:spPr>
        <p:txBody>
          <a:bodyPr spcFirstLastPara="1" wrap="square" lIns="91425" tIns="91425" rIns="91425" bIns="91425" anchor="b" anchorCtr="0"/>
          <a:lstStyle>
            <a:lvl1pPr lvl="0">
              <a:spcBef>
                <a:spcPts val="0"/>
              </a:spcBef>
              <a:spcAft>
                <a:spcPts val="0"/>
              </a:spcAft>
              <a:buSzPts val="3600"/>
              <a:buNone/>
              <a:defRPr>
                <a:solidFill>
                  <a:srgbClr val="DA0002"/>
                </a:solidFill>
              </a:defRPr>
            </a:lvl1pPr>
            <a:lvl2pPr lvl="1">
              <a:spcBef>
                <a:spcPts val="0"/>
              </a:spcBef>
              <a:spcAft>
                <a:spcPts val="0"/>
              </a:spcAft>
              <a:buSzPts val="3600"/>
              <a:buNone/>
              <a:defRPr>
                <a:solidFill>
                  <a:srgbClr val="DA0002"/>
                </a:solidFill>
              </a:defRPr>
            </a:lvl2pPr>
            <a:lvl3pPr lvl="2">
              <a:spcBef>
                <a:spcPts val="0"/>
              </a:spcBef>
              <a:spcAft>
                <a:spcPts val="0"/>
              </a:spcAft>
              <a:buSzPts val="3600"/>
              <a:buNone/>
              <a:defRPr>
                <a:solidFill>
                  <a:srgbClr val="DA0002"/>
                </a:solidFill>
              </a:defRPr>
            </a:lvl3pPr>
            <a:lvl4pPr lvl="3">
              <a:spcBef>
                <a:spcPts val="0"/>
              </a:spcBef>
              <a:spcAft>
                <a:spcPts val="0"/>
              </a:spcAft>
              <a:buSzPts val="3600"/>
              <a:buNone/>
              <a:defRPr>
                <a:solidFill>
                  <a:srgbClr val="DA0002"/>
                </a:solidFill>
              </a:defRPr>
            </a:lvl4pPr>
            <a:lvl5pPr lvl="4">
              <a:spcBef>
                <a:spcPts val="0"/>
              </a:spcBef>
              <a:spcAft>
                <a:spcPts val="0"/>
              </a:spcAft>
              <a:buSzPts val="3600"/>
              <a:buNone/>
              <a:defRPr>
                <a:solidFill>
                  <a:srgbClr val="DA0002"/>
                </a:solidFill>
              </a:defRPr>
            </a:lvl5pPr>
            <a:lvl6pPr lvl="5">
              <a:spcBef>
                <a:spcPts val="0"/>
              </a:spcBef>
              <a:spcAft>
                <a:spcPts val="0"/>
              </a:spcAft>
              <a:buSzPts val="3600"/>
              <a:buNone/>
              <a:defRPr>
                <a:solidFill>
                  <a:srgbClr val="DA0002"/>
                </a:solidFill>
              </a:defRPr>
            </a:lvl6pPr>
            <a:lvl7pPr lvl="6">
              <a:spcBef>
                <a:spcPts val="0"/>
              </a:spcBef>
              <a:spcAft>
                <a:spcPts val="0"/>
              </a:spcAft>
              <a:buSzPts val="3600"/>
              <a:buNone/>
              <a:defRPr>
                <a:solidFill>
                  <a:srgbClr val="DA0002"/>
                </a:solidFill>
              </a:defRPr>
            </a:lvl7pPr>
            <a:lvl8pPr lvl="7">
              <a:spcBef>
                <a:spcPts val="0"/>
              </a:spcBef>
              <a:spcAft>
                <a:spcPts val="0"/>
              </a:spcAft>
              <a:buSzPts val="3600"/>
              <a:buNone/>
              <a:defRPr>
                <a:solidFill>
                  <a:srgbClr val="DA0002"/>
                </a:solidFill>
              </a:defRPr>
            </a:lvl8pPr>
            <a:lvl9pPr lvl="8">
              <a:spcBef>
                <a:spcPts val="0"/>
              </a:spcBef>
              <a:spcAft>
                <a:spcPts val="0"/>
              </a:spcAft>
              <a:buSzPts val="3600"/>
              <a:buNone/>
              <a:defRPr>
                <a:solidFill>
                  <a:srgbClr val="DA0002"/>
                </a:solidFill>
              </a:defRPr>
            </a:lvl9pPr>
          </a:lstStyle>
          <a:p>
            <a:endParaRPr/>
          </a:p>
        </p:txBody>
      </p:sp>
      <p:sp>
        <p:nvSpPr>
          <p:cNvPr id="62" name="Shape 62"/>
          <p:cNvSpPr txBox="1">
            <a:spLocks noGrp="1"/>
          </p:cNvSpPr>
          <p:nvPr>
            <p:ph type="body" idx="1"/>
          </p:nvPr>
        </p:nvSpPr>
        <p:spPr>
          <a:xfrm>
            <a:off x="609600" y="1600200"/>
            <a:ext cx="10972800" cy="4967600"/>
          </a:xfrm>
          <a:prstGeom prst="rect">
            <a:avLst/>
          </a:prstGeom>
        </p:spPr>
        <p:txBody>
          <a:bodyPr spcFirstLastPara="1" wrap="square" lIns="91425" tIns="91425" rIns="91425" bIns="91425" anchor="t" anchorCtr="0"/>
          <a:lstStyle>
            <a:lvl1pPr marL="609585" lvl="0" indent="-558786">
              <a:spcBef>
                <a:spcPts val="800"/>
              </a:spcBef>
              <a:spcAft>
                <a:spcPts val="0"/>
              </a:spcAft>
              <a:buSzPts val="30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cxnSp>
        <p:nvCxnSpPr>
          <p:cNvPr id="63" name="Shape 63"/>
          <p:cNvCxnSpPr/>
          <p:nvPr/>
        </p:nvCxnSpPr>
        <p:spPr>
          <a:xfrm>
            <a:off x="609600" y="1524000"/>
            <a:ext cx="10972800" cy="0"/>
          </a:xfrm>
          <a:prstGeom prst="straightConnector1">
            <a:avLst/>
          </a:prstGeom>
          <a:noFill/>
          <a:ln w="50800" cap="flat" cmpd="sng">
            <a:solidFill>
              <a:srgbClr val="DA0002"/>
            </a:solidFill>
            <a:prstDash val="solid"/>
            <a:round/>
            <a:headEnd type="none" w="sm" len="sm"/>
            <a:tailEnd type="none" w="sm" len="sm"/>
          </a:ln>
        </p:spPr>
      </p:cxnSp>
      <p:sp>
        <p:nvSpPr>
          <p:cNvPr id="64" name="Shape 64"/>
          <p:cNvSpPr/>
          <p:nvPr/>
        </p:nvSpPr>
        <p:spPr>
          <a:xfrm rot="5400000">
            <a:off x="10817200" y="165600"/>
            <a:ext cx="1540400" cy="1209200"/>
          </a:xfrm>
          <a:prstGeom prst="homePlate">
            <a:avLst>
              <a:gd name="adj" fmla="val 50000"/>
            </a:avLst>
          </a:prstGeom>
          <a:solidFill>
            <a:schemeClr val="lt2"/>
          </a:solidFill>
          <a:ln w="28575" cap="flat" cmpd="sng">
            <a:solidFill>
              <a:srgbClr val="DA0002"/>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Tree>
    <p:extLst>
      <p:ext uri="{BB962C8B-B14F-4D97-AF65-F5344CB8AC3E}">
        <p14:creationId xmlns:p14="http://schemas.microsoft.com/office/powerpoint/2010/main" val="2650987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69E7D8C6-98B3-D14C-9370-6F38AC832D37}" type="datetimeFigureOut">
              <a:rPr lang="it-IT" smtClean="0"/>
              <a:t>21/02/18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A5B060F-1B1B-2544-A19A-3CA91D8E37E8}" type="slidenum">
              <a:rPr lang="it-IT" smtClean="0"/>
              <a:t>‹N›</a:t>
            </a:fld>
            <a:endParaRPr lang="it-IT"/>
          </a:p>
        </p:txBody>
      </p:sp>
    </p:spTree>
    <p:extLst>
      <p:ext uri="{BB962C8B-B14F-4D97-AF65-F5344CB8AC3E}">
        <p14:creationId xmlns:p14="http://schemas.microsoft.com/office/powerpoint/2010/main" val="3148156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9E7D8C6-98B3-D14C-9370-6F38AC832D37}" type="datetimeFigureOut">
              <a:rPr lang="it-IT" smtClean="0"/>
              <a:t>21/02/18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A5B060F-1B1B-2544-A19A-3CA91D8E37E8}" type="slidenum">
              <a:rPr lang="it-IT" smtClean="0"/>
              <a:t>‹N›</a:t>
            </a:fld>
            <a:endParaRPr lang="it-IT"/>
          </a:p>
        </p:txBody>
      </p:sp>
    </p:spTree>
    <p:extLst>
      <p:ext uri="{BB962C8B-B14F-4D97-AF65-F5344CB8AC3E}">
        <p14:creationId xmlns:p14="http://schemas.microsoft.com/office/powerpoint/2010/main" val="4014486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69E7D8C6-98B3-D14C-9370-6F38AC832D37}" type="datetimeFigureOut">
              <a:rPr lang="it-IT" smtClean="0"/>
              <a:t>21/02/18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A5B060F-1B1B-2544-A19A-3CA91D8E37E8}" type="slidenum">
              <a:rPr lang="it-IT" smtClean="0"/>
              <a:t>‹N›</a:t>
            </a:fld>
            <a:endParaRPr lang="it-IT"/>
          </a:p>
        </p:txBody>
      </p:sp>
    </p:spTree>
    <p:extLst>
      <p:ext uri="{BB962C8B-B14F-4D97-AF65-F5344CB8AC3E}">
        <p14:creationId xmlns:p14="http://schemas.microsoft.com/office/powerpoint/2010/main" val="26773678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69E7D8C6-98B3-D14C-9370-6F38AC832D37}" type="datetimeFigureOut">
              <a:rPr lang="it-IT" smtClean="0"/>
              <a:t>21/02/18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A5B060F-1B1B-2544-A19A-3CA91D8E37E8}" type="slidenum">
              <a:rPr lang="it-IT" smtClean="0"/>
              <a:t>‹N›</a:t>
            </a:fld>
            <a:endParaRPr lang="it-IT"/>
          </a:p>
        </p:txBody>
      </p:sp>
    </p:spTree>
    <p:extLst>
      <p:ext uri="{BB962C8B-B14F-4D97-AF65-F5344CB8AC3E}">
        <p14:creationId xmlns:p14="http://schemas.microsoft.com/office/powerpoint/2010/main" val="305376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69E7D8C6-98B3-D14C-9370-6F38AC832D37}" type="datetimeFigureOut">
              <a:rPr lang="it-IT" smtClean="0"/>
              <a:t>21/02/18</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AA5B060F-1B1B-2544-A19A-3CA91D8E37E8}" type="slidenum">
              <a:rPr lang="it-IT" smtClean="0"/>
              <a:t>‹N›</a:t>
            </a:fld>
            <a:endParaRPr lang="it-IT"/>
          </a:p>
        </p:txBody>
      </p:sp>
    </p:spTree>
    <p:extLst>
      <p:ext uri="{BB962C8B-B14F-4D97-AF65-F5344CB8AC3E}">
        <p14:creationId xmlns:p14="http://schemas.microsoft.com/office/powerpoint/2010/main" val="37163416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Date Placeholder 2"/>
          <p:cNvSpPr>
            <a:spLocks noGrp="1"/>
          </p:cNvSpPr>
          <p:nvPr>
            <p:ph type="dt" sz="half" idx="10"/>
          </p:nvPr>
        </p:nvSpPr>
        <p:spPr/>
        <p:txBody>
          <a:bodyPr/>
          <a:lstStyle/>
          <a:p>
            <a:fld id="{69E7D8C6-98B3-D14C-9370-6F38AC832D37}" type="datetimeFigureOut">
              <a:rPr lang="it-IT" smtClean="0"/>
              <a:t>21/02/18</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AA5B060F-1B1B-2544-A19A-3CA91D8E37E8}" type="slidenum">
              <a:rPr lang="it-IT" smtClean="0"/>
              <a:t>‹N›</a:t>
            </a:fld>
            <a:endParaRPr lang="it-IT"/>
          </a:p>
        </p:txBody>
      </p:sp>
    </p:spTree>
    <p:extLst>
      <p:ext uri="{BB962C8B-B14F-4D97-AF65-F5344CB8AC3E}">
        <p14:creationId xmlns:p14="http://schemas.microsoft.com/office/powerpoint/2010/main" val="40743265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E7D8C6-98B3-D14C-9370-6F38AC832D37}" type="datetimeFigureOut">
              <a:rPr lang="it-IT" smtClean="0"/>
              <a:t>21/02/18</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AA5B060F-1B1B-2544-A19A-3CA91D8E37E8}" type="slidenum">
              <a:rPr lang="it-IT" smtClean="0"/>
              <a:t>‹N›</a:t>
            </a:fld>
            <a:endParaRPr lang="it-IT"/>
          </a:p>
        </p:txBody>
      </p:sp>
    </p:spTree>
    <p:extLst>
      <p:ext uri="{BB962C8B-B14F-4D97-AF65-F5344CB8AC3E}">
        <p14:creationId xmlns:p14="http://schemas.microsoft.com/office/powerpoint/2010/main" val="662983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8425CD-6D62-074C-859B-EAEE9A786039}"/>
              </a:ext>
            </a:extLst>
          </p:cNvPr>
          <p:cNvSpPr>
            <a:spLocks noGrp="1"/>
          </p:cNvSpPr>
          <p:nvPr>
            <p:ph type="title"/>
          </p:nvPr>
        </p:nvSpPr>
        <p:spPr/>
        <p:txBody>
          <a:bodyPr/>
          <a:lstStyle/>
          <a:p>
            <a:r>
              <a:rPr lang="it-IT"/>
              <a:t>Fare clic per modificare lo stile del titolo</a:t>
            </a:r>
          </a:p>
        </p:txBody>
      </p:sp>
      <p:sp>
        <p:nvSpPr>
          <p:cNvPr id="3" name="Segnaposto contenuto 2">
            <a:extLst>
              <a:ext uri="{FF2B5EF4-FFF2-40B4-BE49-F238E27FC236}">
                <a16:creationId xmlns:a16="http://schemas.microsoft.com/office/drawing/2014/main" id="{22B8864C-6788-5948-869D-DFFF836ACD3E}"/>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BB3F591-154A-7C4F-B742-940FC32DC76D}"/>
              </a:ext>
            </a:extLst>
          </p:cNvPr>
          <p:cNvSpPr>
            <a:spLocks noGrp="1"/>
          </p:cNvSpPr>
          <p:nvPr>
            <p:ph type="dt" sz="half" idx="10"/>
          </p:nvPr>
        </p:nvSpPr>
        <p:spPr/>
        <p:txBody>
          <a:bodyPr/>
          <a:lstStyle/>
          <a:p>
            <a:fld id="{69E7D8C6-98B3-D14C-9370-6F38AC832D37}" type="datetimeFigureOut">
              <a:rPr lang="it-IT" smtClean="0"/>
              <a:t>21/02/18</a:t>
            </a:fld>
            <a:endParaRPr lang="it-IT"/>
          </a:p>
        </p:txBody>
      </p:sp>
      <p:sp>
        <p:nvSpPr>
          <p:cNvPr id="5" name="Segnaposto piè di pagina 4">
            <a:extLst>
              <a:ext uri="{FF2B5EF4-FFF2-40B4-BE49-F238E27FC236}">
                <a16:creationId xmlns:a16="http://schemas.microsoft.com/office/drawing/2014/main" id="{F2C46179-13FA-5C45-AAC4-B566FBABE15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CF7A085-39ED-2A43-9280-54CDB76AE96E}"/>
              </a:ext>
            </a:extLst>
          </p:cNvPr>
          <p:cNvSpPr>
            <a:spLocks noGrp="1"/>
          </p:cNvSpPr>
          <p:nvPr>
            <p:ph type="sldNum" sz="quarter" idx="12"/>
          </p:nvPr>
        </p:nvSpPr>
        <p:spPr/>
        <p:txBody>
          <a:bodyPr/>
          <a:lstStyle/>
          <a:p>
            <a:fld id="{AA5B060F-1B1B-2544-A19A-3CA91D8E37E8}" type="slidenum">
              <a:rPr lang="it-IT" smtClean="0"/>
              <a:t>‹N›</a:t>
            </a:fld>
            <a:endParaRPr lang="it-IT"/>
          </a:p>
        </p:txBody>
      </p:sp>
    </p:spTree>
    <p:extLst>
      <p:ext uri="{BB962C8B-B14F-4D97-AF65-F5344CB8AC3E}">
        <p14:creationId xmlns:p14="http://schemas.microsoft.com/office/powerpoint/2010/main" val="7095765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69E7D8C6-98B3-D14C-9370-6F38AC832D37}" type="datetimeFigureOut">
              <a:rPr lang="it-IT" smtClean="0"/>
              <a:t>21/02/18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A5B060F-1B1B-2544-A19A-3CA91D8E37E8}" type="slidenum">
              <a:rPr lang="it-IT" smtClean="0"/>
              <a:t>‹N›</a:t>
            </a:fld>
            <a:endParaRPr lang="it-IT"/>
          </a:p>
        </p:txBody>
      </p:sp>
    </p:spTree>
    <p:extLst>
      <p:ext uri="{BB962C8B-B14F-4D97-AF65-F5344CB8AC3E}">
        <p14:creationId xmlns:p14="http://schemas.microsoft.com/office/powerpoint/2010/main" val="571938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69E7D8C6-98B3-D14C-9370-6F38AC832D37}" type="datetimeFigureOut">
              <a:rPr lang="it-IT" smtClean="0"/>
              <a:t>21/02/18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A5B060F-1B1B-2544-A19A-3CA91D8E37E8}" type="slidenum">
              <a:rPr lang="it-IT" smtClean="0"/>
              <a:t>‹N›</a:t>
            </a:fld>
            <a:endParaRPr lang="it-IT"/>
          </a:p>
        </p:txBody>
      </p:sp>
    </p:spTree>
    <p:extLst>
      <p:ext uri="{BB962C8B-B14F-4D97-AF65-F5344CB8AC3E}">
        <p14:creationId xmlns:p14="http://schemas.microsoft.com/office/powerpoint/2010/main" val="962801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Vertical Text Placeholder 2"/>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9E7D8C6-98B3-D14C-9370-6F38AC832D37}" type="datetimeFigureOut">
              <a:rPr lang="it-IT" smtClean="0"/>
              <a:t>21/02/18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A5B060F-1B1B-2544-A19A-3CA91D8E37E8}" type="slidenum">
              <a:rPr lang="it-IT" smtClean="0"/>
              <a:t>‹N›</a:t>
            </a:fld>
            <a:endParaRPr lang="it-IT"/>
          </a:p>
        </p:txBody>
      </p:sp>
    </p:spTree>
    <p:extLst>
      <p:ext uri="{BB962C8B-B14F-4D97-AF65-F5344CB8AC3E}">
        <p14:creationId xmlns:p14="http://schemas.microsoft.com/office/powerpoint/2010/main" val="29400701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9E7D8C6-98B3-D14C-9370-6F38AC832D37}" type="datetimeFigureOut">
              <a:rPr lang="it-IT" smtClean="0"/>
              <a:t>21/02/18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A5B060F-1B1B-2544-A19A-3CA91D8E37E8}" type="slidenum">
              <a:rPr lang="it-IT" smtClean="0"/>
              <a:t>‹N›</a:t>
            </a:fld>
            <a:endParaRPr lang="it-IT"/>
          </a:p>
        </p:txBody>
      </p:sp>
    </p:spTree>
    <p:extLst>
      <p:ext uri="{BB962C8B-B14F-4D97-AF65-F5344CB8AC3E}">
        <p14:creationId xmlns:p14="http://schemas.microsoft.com/office/powerpoint/2010/main" val="4010910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609600" y="274637"/>
            <a:ext cx="10972800" cy="1143200"/>
          </a:xfrm>
          <a:prstGeom prst="rect">
            <a:avLst/>
          </a:prstGeom>
        </p:spPr>
        <p:txBody>
          <a:bodyPr spcFirstLastPara="1" wrap="square" lIns="91425" tIns="91425" rIns="91425" bIns="91425" anchor="b" anchorCtr="0"/>
          <a:lstStyle>
            <a:lvl1pPr lvl="0">
              <a:spcBef>
                <a:spcPts val="0"/>
              </a:spcBef>
              <a:spcAft>
                <a:spcPts val="0"/>
              </a:spcAft>
              <a:buSzPts val="3600"/>
              <a:buNone/>
              <a:defRPr>
                <a:solidFill>
                  <a:srgbClr val="DA0002"/>
                </a:solidFill>
              </a:defRPr>
            </a:lvl1pPr>
            <a:lvl2pPr lvl="1">
              <a:spcBef>
                <a:spcPts val="0"/>
              </a:spcBef>
              <a:spcAft>
                <a:spcPts val="0"/>
              </a:spcAft>
              <a:buSzPts val="3600"/>
              <a:buNone/>
              <a:defRPr>
                <a:solidFill>
                  <a:srgbClr val="DA0002"/>
                </a:solidFill>
              </a:defRPr>
            </a:lvl2pPr>
            <a:lvl3pPr lvl="2">
              <a:spcBef>
                <a:spcPts val="0"/>
              </a:spcBef>
              <a:spcAft>
                <a:spcPts val="0"/>
              </a:spcAft>
              <a:buSzPts val="3600"/>
              <a:buNone/>
              <a:defRPr>
                <a:solidFill>
                  <a:srgbClr val="DA0002"/>
                </a:solidFill>
              </a:defRPr>
            </a:lvl3pPr>
            <a:lvl4pPr lvl="3">
              <a:spcBef>
                <a:spcPts val="0"/>
              </a:spcBef>
              <a:spcAft>
                <a:spcPts val="0"/>
              </a:spcAft>
              <a:buSzPts val="3600"/>
              <a:buNone/>
              <a:defRPr>
                <a:solidFill>
                  <a:srgbClr val="DA0002"/>
                </a:solidFill>
              </a:defRPr>
            </a:lvl4pPr>
            <a:lvl5pPr lvl="4">
              <a:spcBef>
                <a:spcPts val="0"/>
              </a:spcBef>
              <a:spcAft>
                <a:spcPts val="0"/>
              </a:spcAft>
              <a:buSzPts val="3600"/>
              <a:buNone/>
              <a:defRPr>
                <a:solidFill>
                  <a:srgbClr val="DA0002"/>
                </a:solidFill>
              </a:defRPr>
            </a:lvl5pPr>
            <a:lvl6pPr lvl="5">
              <a:spcBef>
                <a:spcPts val="0"/>
              </a:spcBef>
              <a:spcAft>
                <a:spcPts val="0"/>
              </a:spcAft>
              <a:buSzPts val="3600"/>
              <a:buNone/>
              <a:defRPr>
                <a:solidFill>
                  <a:srgbClr val="DA0002"/>
                </a:solidFill>
              </a:defRPr>
            </a:lvl6pPr>
            <a:lvl7pPr lvl="6">
              <a:spcBef>
                <a:spcPts val="0"/>
              </a:spcBef>
              <a:spcAft>
                <a:spcPts val="0"/>
              </a:spcAft>
              <a:buSzPts val="3600"/>
              <a:buNone/>
              <a:defRPr>
                <a:solidFill>
                  <a:srgbClr val="DA0002"/>
                </a:solidFill>
              </a:defRPr>
            </a:lvl7pPr>
            <a:lvl8pPr lvl="7">
              <a:spcBef>
                <a:spcPts val="0"/>
              </a:spcBef>
              <a:spcAft>
                <a:spcPts val="0"/>
              </a:spcAft>
              <a:buSzPts val="3600"/>
              <a:buNone/>
              <a:defRPr>
                <a:solidFill>
                  <a:srgbClr val="DA0002"/>
                </a:solidFill>
              </a:defRPr>
            </a:lvl8pPr>
            <a:lvl9pPr lvl="8">
              <a:spcBef>
                <a:spcPts val="0"/>
              </a:spcBef>
              <a:spcAft>
                <a:spcPts val="0"/>
              </a:spcAft>
              <a:buSzPts val="3600"/>
              <a:buNone/>
              <a:defRPr>
                <a:solidFill>
                  <a:srgbClr val="DA0002"/>
                </a:solidFill>
              </a:defRPr>
            </a:lvl9pPr>
          </a:lstStyle>
          <a:p>
            <a:endParaRPr/>
          </a:p>
        </p:txBody>
      </p:sp>
      <p:sp>
        <p:nvSpPr>
          <p:cNvPr id="62" name="Shape 62"/>
          <p:cNvSpPr txBox="1">
            <a:spLocks noGrp="1"/>
          </p:cNvSpPr>
          <p:nvPr>
            <p:ph type="body" idx="1"/>
          </p:nvPr>
        </p:nvSpPr>
        <p:spPr>
          <a:xfrm>
            <a:off x="609600" y="1600200"/>
            <a:ext cx="10972800" cy="4967600"/>
          </a:xfrm>
          <a:prstGeom prst="rect">
            <a:avLst/>
          </a:prstGeom>
        </p:spPr>
        <p:txBody>
          <a:bodyPr spcFirstLastPara="1" wrap="square" lIns="91425" tIns="91425" rIns="91425" bIns="91425" anchor="t" anchorCtr="0"/>
          <a:lstStyle>
            <a:lvl1pPr marL="609585" lvl="0" indent="-558786">
              <a:spcBef>
                <a:spcPts val="800"/>
              </a:spcBef>
              <a:spcAft>
                <a:spcPts val="0"/>
              </a:spcAft>
              <a:buSzPts val="30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spTree>
    <p:extLst>
      <p:ext uri="{BB962C8B-B14F-4D97-AF65-F5344CB8AC3E}">
        <p14:creationId xmlns:p14="http://schemas.microsoft.com/office/powerpoint/2010/main" val="3295180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517D72-6F3D-F74A-A8CD-B44F35846EAF}"/>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p>
        </p:txBody>
      </p:sp>
      <p:sp>
        <p:nvSpPr>
          <p:cNvPr id="3" name="Segnaposto testo 2">
            <a:extLst>
              <a:ext uri="{FF2B5EF4-FFF2-40B4-BE49-F238E27FC236}">
                <a16:creationId xmlns:a16="http://schemas.microsoft.com/office/drawing/2014/main" id="{27FAE05E-A902-1444-9B6D-C57122EC85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7B75D9CE-4D01-C040-B589-7F6FD28DAF8D}"/>
              </a:ext>
            </a:extLst>
          </p:cNvPr>
          <p:cNvSpPr>
            <a:spLocks noGrp="1"/>
          </p:cNvSpPr>
          <p:nvPr>
            <p:ph type="dt" sz="half" idx="10"/>
          </p:nvPr>
        </p:nvSpPr>
        <p:spPr/>
        <p:txBody>
          <a:bodyPr/>
          <a:lstStyle/>
          <a:p>
            <a:fld id="{69E7D8C6-98B3-D14C-9370-6F38AC832D37}" type="datetimeFigureOut">
              <a:rPr lang="it-IT" smtClean="0"/>
              <a:t>21/02/18</a:t>
            </a:fld>
            <a:endParaRPr lang="it-IT"/>
          </a:p>
        </p:txBody>
      </p:sp>
      <p:sp>
        <p:nvSpPr>
          <p:cNvPr id="5" name="Segnaposto piè di pagina 4">
            <a:extLst>
              <a:ext uri="{FF2B5EF4-FFF2-40B4-BE49-F238E27FC236}">
                <a16:creationId xmlns:a16="http://schemas.microsoft.com/office/drawing/2014/main" id="{158ACDEB-C5A0-2E4A-B3A1-E065AF01284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E524D40-8081-DC40-BF2A-734F417CD5B6}"/>
              </a:ext>
            </a:extLst>
          </p:cNvPr>
          <p:cNvSpPr>
            <a:spLocks noGrp="1"/>
          </p:cNvSpPr>
          <p:nvPr>
            <p:ph type="sldNum" sz="quarter" idx="12"/>
          </p:nvPr>
        </p:nvSpPr>
        <p:spPr/>
        <p:txBody>
          <a:bodyPr/>
          <a:lstStyle/>
          <a:p>
            <a:fld id="{AA5B060F-1B1B-2544-A19A-3CA91D8E37E8}" type="slidenum">
              <a:rPr lang="it-IT" smtClean="0"/>
              <a:t>‹N›</a:t>
            </a:fld>
            <a:endParaRPr lang="it-IT"/>
          </a:p>
        </p:txBody>
      </p:sp>
    </p:spTree>
    <p:extLst>
      <p:ext uri="{BB962C8B-B14F-4D97-AF65-F5344CB8AC3E}">
        <p14:creationId xmlns:p14="http://schemas.microsoft.com/office/powerpoint/2010/main" val="2302037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21EFC5-6E0D-EC48-AFFE-E47280E6FFB0}"/>
              </a:ext>
            </a:extLst>
          </p:cNvPr>
          <p:cNvSpPr>
            <a:spLocks noGrp="1"/>
          </p:cNvSpPr>
          <p:nvPr>
            <p:ph type="title"/>
          </p:nvPr>
        </p:nvSpPr>
        <p:spPr/>
        <p:txBody>
          <a:bodyPr/>
          <a:lstStyle/>
          <a:p>
            <a:r>
              <a:rPr lang="it-IT"/>
              <a:t>Fare clic per modificare lo stile del titolo</a:t>
            </a:r>
          </a:p>
        </p:txBody>
      </p:sp>
      <p:sp>
        <p:nvSpPr>
          <p:cNvPr id="3" name="Segnaposto contenuto 2">
            <a:extLst>
              <a:ext uri="{FF2B5EF4-FFF2-40B4-BE49-F238E27FC236}">
                <a16:creationId xmlns:a16="http://schemas.microsoft.com/office/drawing/2014/main" id="{FA5D2E0D-A5BF-2E46-A854-AD78516D0CC5}"/>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B1D6578-7EC8-E749-8038-3DC2A8434260}"/>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1BC3EDE6-156C-9549-89C6-D5835D606A4D}"/>
              </a:ext>
            </a:extLst>
          </p:cNvPr>
          <p:cNvSpPr>
            <a:spLocks noGrp="1"/>
          </p:cNvSpPr>
          <p:nvPr>
            <p:ph type="dt" sz="half" idx="10"/>
          </p:nvPr>
        </p:nvSpPr>
        <p:spPr/>
        <p:txBody>
          <a:bodyPr/>
          <a:lstStyle/>
          <a:p>
            <a:fld id="{69E7D8C6-98B3-D14C-9370-6F38AC832D37}" type="datetimeFigureOut">
              <a:rPr lang="it-IT" smtClean="0"/>
              <a:t>21/02/18</a:t>
            </a:fld>
            <a:endParaRPr lang="it-IT"/>
          </a:p>
        </p:txBody>
      </p:sp>
      <p:sp>
        <p:nvSpPr>
          <p:cNvPr id="6" name="Segnaposto piè di pagina 5">
            <a:extLst>
              <a:ext uri="{FF2B5EF4-FFF2-40B4-BE49-F238E27FC236}">
                <a16:creationId xmlns:a16="http://schemas.microsoft.com/office/drawing/2014/main" id="{C7B2D06E-024A-C043-B078-E0541B7046B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CE6B3A9-6B11-F24F-8D47-6D7E206F7FA1}"/>
              </a:ext>
            </a:extLst>
          </p:cNvPr>
          <p:cNvSpPr>
            <a:spLocks noGrp="1"/>
          </p:cNvSpPr>
          <p:nvPr>
            <p:ph type="sldNum" sz="quarter" idx="12"/>
          </p:nvPr>
        </p:nvSpPr>
        <p:spPr/>
        <p:txBody>
          <a:bodyPr/>
          <a:lstStyle/>
          <a:p>
            <a:fld id="{AA5B060F-1B1B-2544-A19A-3CA91D8E37E8}" type="slidenum">
              <a:rPr lang="it-IT" smtClean="0"/>
              <a:t>‹N›</a:t>
            </a:fld>
            <a:endParaRPr lang="it-IT"/>
          </a:p>
        </p:txBody>
      </p:sp>
    </p:spTree>
    <p:extLst>
      <p:ext uri="{BB962C8B-B14F-4D97-AF65-F5344CB8AC3E}">
        <p14:creationId xmlns:p14="http://schemas.microsoft.com/office/powerpoint/2010/main" val="1763017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3162D8-8EBB-3341-9848-2D38B2F35E68}"/>
              </a:ext>
            </a:extLst>
          </p:cNvPr>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a:extLst>
              <a:ext uri="{FF2B5EF4-FFF2-40B4-BE49-F238E27FC236}">
                <a16:creationId xmlns:a16="http://schemas.microsoft.com/office/drawing/2014/main" id="{2ED6B3FC-A25B-8446-87A4-0B22C9723C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F2824BED-E8AF-234D-BDB6-6DCAF64471CD}"/>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837BE94-710B-5B44-9E39-4697FF0D9E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767AFF5E-1703-0048-94D1-D5BA88E5E1B6}"/>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E53D435-8994-4348-BEBA-246DBCB3D5F2}"/>
              </a:ext>
            </a:extLst>
          </p:cNvPr>
          <p:cNvSpPr>
            <a:spLocks noGrp="1"/>
          </p:cNvSpPr>
          <p:nvPr>
            <p:ph type="dt" sz="half" idx="10"/>
          </p:nvPr>
        </p:nvSpPr>
        <p:spPr/>
        <p:txBody>
          <a:bodyPr/>
          <a:lstStyle/>
          <a:p>
            <a:fld id="{69E7D8C6-98B3-D14C-9370-6F38AC832D37}" type="datetimeFigureOut">
              <a:rPr lang="it-IT" smtClean="0"/>
              <a:t>21/02/18</a:t>
            </a:fld>
            <a:endParaRPr lang="it-IT"/>
          </a:p>
        </p:txBody>
      </p:sp>
      <p:sp>
        <p:nvSpPr>
          <p:cNvPr id="8" name="Segnaposto piè di pagina 7">
            <a:extLst>
              <a:ext uri="{FF2B5EF4-FFF2-40B4-BE49-F238E27FC236}">
                <a16:creationId xmlns:a16="http://schemas.microsoft.com/office/drawing/2014/main" id="{4D6E3BAF-C5DC-144B-B588-3F79248BA37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AC16EA1-E539-5443-9CF6-0B5B21D953FE}"/>
              </a:ext>
            </a:extLst>
          </p:cNvPr>
          <p:cNvSpPr>
            <a:spLocks noGrp="1"/>
          </p:cNvSpPr>
          <p:nvPr>
            <p:ph type="sldNum" sz="quarter" idx="12"/>
          </p:nvPr>
        </p:nvSpPr>
        <p:spPr/>
        <p:txBody>
          <a:bodyPr/>
          <a:lstStyle/>
          <a:p>
            <a:fld id="{AA5B060F-1B1B-2544-A19A-3CA91D8E37E8}" type="slidenum">
              <a:rPr lang="it-IT" smtClean="0"/>
              <a:t>‹N›</a:t>
            </a:fld>
            <a:endParaRPr lang="it-IT"/>
          </a:p>
        </p:txBody>
      </p:sp>
    </p:spTree>
    <p:extLst>
      <p:ext uri="{BB962C8B-B14F-4D97-AF65-F5344CB8AC3E}">
        <p14:creationId xmlns:p14="http://schemas.microsoft.com/office/powerpoint/2010/main" val="969271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D7C6D7-FD64-AF46-A530-EAF7A8D7DE17}"/>
              </a:ext>
            </a:extLst>
          </p:cNvPr>
          <p:cNvSpPr>
            <a:spLocks noGrp="1"/>
          </p:cNvSpPr>
          <p:nvPr>
            <p:ph type="title"/>
          </p:nvPr>
        </p:nvSpPr>
        <p:spPr/>
        <p:txBody>
          <a:bodyPr/>
          <a:lstStyle/>
          <a:p>
            <a:r>
              <a:rPr lang="it-IT"/>
              <a:t>Fare clic per modificare lo stile del titolo</a:t>
            </a:r>
          </a:p>
        </p:txBody>
      </p:sp>
      <p:sp>
        <p:nvSpPr>
          <p:cNvPr id="3" name="Segnaposto data 2">
            <a:extLst>
              <a:ext uri="{FF2B5EF4-FFF2-40B4-BE49-F238E27FC236}">
                <a16:creationId xmlns:a16="http://schemas.microsoft.com/office/drawing/2014/main" id="{40BDA0DC-BF65-6947-B849-30423844C6E9}"/>
              </a:ext>
            </a:extLst>
          </p:cNvPr>
          <p:cNvSpPr>
            <a:spLocks noGrp="1"/>
          </p:cNvSpPr>
          <p:nvPr>
            <p:ph type="dt" sz="half" idx="10"/>
          </p:nvPr>
        </p:nvSpPr>
        <p:spPr/>
        <p:txBody>
          <a:bodyPr/>
          <a:lstStyle/>
          <a:p>
            <a:fld id="{69E7D8C6-98B3-D14C-9370-6F38AC832D37}" type="datetimeFigureOut">
              <a:rPr lang="it-IT" smtClean="0"/>
              <a:t>21/02/18</a:t>
            </a:fld>
            <a:endParaRPr lang="it-IT"/>
          </a:p>
        </p:txBody>
      </p:sp>
      <p:sp>
        <p:nvSpPr>
          <p:cNvPr id="4" name="Segnaposto piè di pagina 3">
            <a:extLst>
              <a:ext uri="{FF2B5EF4-FFF2-40B4-BE49-F238E27FC236}">
                <a16:creationId xmlns:a16="http://schemas.microsoft.com/office/drawing/2014/main" id="{2CCA3BFF-6F12-E144-897E-0FAC2C57E507}"/>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621C332C-707D-7940-A217-829D1B07538C}"/>
              </a:ext>
            </a:extLst>
          </p:cNvPr>
          <p:cNvSpPr>
            <a:spLocks noGrp="1"/>
          </p:cNvSpPr>
          <p:nvPr>
            <p:ph type="sldNum" sz="quarter" idx="12"/>
          </p:nvPr>
        </p:nvSpPr>
        <p:spPr/>
        <p:txBody>
          <a:bodyPr/>
          <a:lstStyle/>
          <a:p>
            <a:fld id="{AA5B060F-1B1B-2544-A19A-3CA91D8E37E8}" type="slidenum">
              <a:rPr lang="it-IT" smtClean="0"/>
              <a:t>‹N›</a:t>
            </a:fld>
            <a:endParaRPr lang="it-IT"/>
          </a:p>
        </p:txBody>
      </p:sp>
    </p:spTree>
    <p:extLst>
      <p:ext uri="{BB962C8B-B14F-4D97-AF65-F5344CB8AC3E}">
        <p14:creationId xmlns:p14="http://schemas.microsoft.com/office/powerpoint/2010/main" val="402421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55BBE88-B90C-484E-B984-E3630E74D9A9}"/>
              </a:ext>
            </a:extLst>
          </p:cNvPr>
          <p:cNvSpPr>
            <a:spLocks noGrp="1"/>
          </p:cNvSpPr>
          <p:nvPr>
            <p:ph type="dt" sz="half" idx="10"/>
          </p:nvPr>
        </p:nvSpPr>
        <p:spPr/>
        <p:txBody>
          <a:bodyPr/>
          <a:lstStyle/>
          <a:p>
            <a:fld id="{69E7D8C6-98B3-D14C-9370-6F38AC832D37}" type="datetimeFigureOut">
              <a:rPr lang="it-IT" smtClean="0"/>
              <a:t>21/02/18</a:t>
            </a:fld>
            <a:endParaRPr lang="it-IT"/>
          </a:p>
        </p:txBody>
      </p:sp>
      <p:sp>
        <p:nvSpPr>
          <p:cNvPr id="3" name="Segnaposto piè di pagina 2">
            <a:extLst>
              <a:ext uri="{FF2B5EF4-FFF2-40B4-BE49-F238E27FC236}">
                <a16:creationId xmlns:a16="http://schemas.microsoft.com/office/drawing/2014/main" id="{4FFB8E58-6908-7E46-8213-48105CA2D89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FBC37B1-CF29-0643-8007-5C6918947484}"/>
              </a:ext>
            </a:extLst>
          </p:cNvPr>
          <p:cNvSpPr>
            <a:spLocks noGrp="1"/>
          </p:cNvSpPr>
          <p:nvPr>
            <p:ph type="sldNum" sz="quarter" idx="12"/>
          </p:nvPr>
        </p:nvSpPr>
        <p:spPr/>
        <p:txBody>
          <a:bodyPr/>
          <a:lstStyle/>
          <a:p>
            <a:fld id="{AA5B060F-1B1B-2544-A19A-3CA91D8E37E8}" type="slidenum">
              <a:rPr lang="it-IT" smtClean="0"/>
              <a:t>‹N›</a:t>
            </a:fld>
            <a:endParaRPr lang="it-IT"/>
          </a:p>
        </p:txBody>
      </p:sp>
    </p:spTree>
    <p:extLst>
      <p:ext uri="{BB962C8B-B14F-4D97-AF65-F5344CB8AC3E}">
        <p14:creationId xmlns:p14="http://schemas.microsoft.com/office/powerpoint/2010/main" val="207584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DCF17-E9B5-074A-84F3-CDBB0852BB9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a:extLst>
              <a:ext uri="{FF2B5EF4-FFF2-40B4-BE49-F238E27FC236}">
                <a16:creationId xmlns:a16="http://schemas.microsoft.com/office/drawing/2014/main" id="{1D2B92A9-07ED-0D47-BCF1-048B2A8EAB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7B62369A-7B6C-F443-98E0-8129C2DEB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4D103467-F603-1F46-A48A-3DBBD10F0A98}"/>
              </a:ext>
            </a:extLst>
          </p:cNvPr>
          <p:cNvSpPr>
            <a:spLocks noGrp="1"/>
          </p:cNvSpPr>
          <p:nvPr>
            <p:ph type="dt" sz="half" idx="10"/>
          </p:nvPr>
        </p:nvSpPr>
        <p:spPr/>
        <p:txBody>
          <a:bodyPr/>
          <a:lstStyle/>
          <a:p>
            <a:fld id="{69E7D8C6-98B3-D14C-9370-6F38AC832D37}" type="datetimeFigureOut">
              <a:rPr lang="it-IT" smtClean="0"/>
              <a:t>21/02/18</a:t>
            </a:fld>
            <a:endParaRPr lang="it-IT"/>
          </a:p>
        </p:txBody>
      </p:sp>
      <p:sp>
        <p:nvSpPr>
          <p:cNvPr id="6" name="Segnaposto piè di pagina 5">
            <a:extLst>
              <a:ext uri="{FF2B5EF4-FFF2-40B4-BE49-F238E27FC236}">
                <a16:creationId xmlns:a16="http://schemas.microsoft.com/office/drawing/2014/main" id="{C5FA547D-F370-DA45-B069-CE2D8ED444E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E857000-6956-A64F-928C-BB4BAE3075D6}"/>
              </a:ext>
            </a:extLst>
          </p:cNvPr>
          <p:cNvSpPr>
            <a:spLocks noGrp="1"/>
          </p:cNvSpPr>
          <p:nvPr>
            <p:ph type="sldNum" sz="quarter" idx="12"/>
          </p:nvPr>
        </p:nvSpPr>
        <p:spPr/>
        <p:txBody>
          <a:bodyPr/>
          <a:lstStyle/>
          <a:p>
            <a:fld id="{AA5B060F-1B1B-2544-A19A-3CA91D8E37E8}" type="slidenum">
              <a:rPr lang="it-IT" smtClean="0"/>
              <a:t>‹N›</a:t>
            </a:fld>
            <a:endParaRPr lang="it-IT"/>
          </a:p>
        </p:txBody>
      </p:sp>
    </p:spTree>
    <p:extLst>
      <p:ext uri="{BB962C8B-B14F-4D97-AF65-F5344CB8AC3E}">
        <p14:creationId xmlns:p14="http://schemas.microsoft.com/office/powerpoint/2010/main" val="2169567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687569-776E-204E-A8A0-7EAC06962AC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a:extLst>
              <a:ext uri="{FF2B5EF4-FFF2-40B4-BE49-F238E27FC236}">
                <a16:creationId xmlns:a16="http://schemas.microsoft.com/office/drawing/2014/main" id="{5DB7EAAE-E9E2-2144-BA08-E3B2D02DFA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82824647-A0C2-5B47-A533-CA26990B44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7EA169FE-85F3-BB43-86B9-89FFE1584697}"/>
              </a:ext>
            </a:extLst>
          </p:cNvPr>
          <p:cNvSpPr>
            <a:spLocks noGrp="1"/>
          </p:cNvSpPr>
          <p:nvPr>
            <p:ph type="dt" sz="half" idx="10"/>
          </p:nvPr>
        </p:nvSpPr>
        <p:spPr/>
        <p:txBody>
          <a:bodyPr/>
          <a:lstStyle/>
          <a:p>
            <a:fld id="{69E7D8C6-98B3-D14C-9370-6F38AC832D37}" type="datetimeFigureOut">
              <a:rPr lang="it-IT" smtClean="0"/>
              <a:t>21/02/18</a:t>
            </a:fld>
            <a:endParaRPr lang="it-IT"/>
          </a:p>
        </p:txBody>
      </p:sp>
      <p:sp>
        <p:nvSpPr>
          <p:cNvPr id="6" name="Segnaposto piè di pagina 5">
            <a:extLst>
              <a:ext uri="{FF2B5EF4-FFF2-40B4-BE49-F238E27FC236}">
                <a16:creationId xmlns:a16="http://schemas.microsoft.com/office/drawing/2014/main" id="{6217864D-7AEE-0B42-B088-90895DAFFD6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33B9938-39EF-C243-BACC-450E24BD2079}"/>
              </a:ext>
            </a:extLst>
          </p:cNvPr>
          <p:cNvSpPr>
            <a:spLocks noGrp="1"/>
          </p:cNvSpPr>
          <p:nvPr>
            <p:ph type="sldNum" sz="quarter" idx="12"/>
          </p:nvPr>
        </p:nvSpPr>
        <p:spPr/>
        <p:txBody>
          <a:bodyPr/>
          <a:lstStyle/>
          <a:p>
            <a:fld id="{AA5B060F-1B1B-2544-A19A-3CA91D8E37E8}" type="slidenum">
              <a:rPr lang="it-IT" smtClean="0"/>
              <a:t>‹N›</a:t>
            </a:fld>
            <a:endParaRPr lang="it-IT"/>
          </a:p>
        </p:txBody>
      </p:sp>
    </p:spTree>
    <p:extLst>
      <p:ext uri="{BB962C8B-B14F-4D97-AF65-F5344CB8AC3E}">
        <p14:creationId xmlns:p14="http://schemas.microsoft.com/office/powerpoint/2010/main" val="2601619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8B6B9AF-64F6-6A47-8B12-B43DA3708E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a:extLst>
              <a:ext uri="{FF2B5EF4-FFF2-40B4-BE49-F238E27FC236}">
                <a16:creationId xmlns:a16="http://schemas.microsoft.com/office/drawing/2014/main" id="{128B7A05-1FE8-A248-9ECB-AC593898B9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EF382B3-8F5C-4F4D-A107-B5FD982F54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E7D8C6-98B3-D14C-9370-6F38AC832D37}" type="datetimeFigureOut">
              <a:rPr lang="it-IT" smtClean="0"/>
              <a:t>21/02/18</a:t>
            </a:fld>
            <a:endParaRPr lang="it-IT"/>
          </a:p>
        </p:txBody>
      </p:sp>
      <p:sp>
        <p:nvSpPr>
          <p:cNvPr id="5" name="Segnaposto piè di pagina 4">
            <a:extLst>
              <a:ext uri="{FF2B5EF4-FFF2-40B4-BE49-F238E27FC236}">
                <a16:creationId xmlns:a16="http://schemas.microsoft.com/office/drawing/2014/main" id="{21EDB193-E0FD-0645-8BD2-D23477152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4F050405-552B-3047-B8C1-19A0CC023D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5B060F-1B1B-2544-A19A-3CA91D8E37E8}" type="slidenum">
              <a:rPr lang="it-IT" smtClean="0"/>
              <a:t>‹N›</a:t>
            </a:fld>
            <a:endParaRPr lang="it-IT"/>
          </a:p>
        </p:txBody>
      </p:sp>
    </p:spTree>
    <p:extLst>
      <p:ext uri="{BB962C8B-B14F-4D97-AF65-F5344CB8AC3E}">
        <p14:creationId xmlns:p14="http://schemas.microsoft.com/office/powerpoint/2010/main" val="532169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E7D8C6-98B3-D14C-9370-6F38AC832D37}" type="datetimeFigureOut">
              <a:rPr lang="it-IT" smtClean="0"/>
              <a:t>21/02/18</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5B060F-1B1B-2544-A19A-3CA91D8E37E8}" type="slidenum">
              <a:rPr lang="it-IT" smtClean="0"/>
              <a:t>‹N›</a:t>
            </a:fld>
            <a:endParaRPr lang="it-IT"/>
          </a:p>
        </p:txBody>
      </p:sp>
    </p:spTree>
    <p:extLst>
      <p:ext uri="{BB962C8B-B14F-4D97-AF65-F5344CB8AC3E}">
        <p14:creationId xmlns:p14="http://schemas.microsoft.com/office/powerpoint/2010/main" val="126101095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hyperlink" Target="mailto:giulio.rossetti@isti.cnr.it" TargetMode="Externa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 Id="rId9" Type="http://schemas.openxmlformats.org/officeDocument/2006/relationships/image" Target="../media/image7.tiff"/></Relationships>
</file>

<file path=ppt/slides/_rels/slide10.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53.tiff"/></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55.tiff"/></Relationships>
</file>

<file path=ppt/slides/_rels/slide1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53.tiff"/></Relationships>
</file>

<file path=ppt/slides/_rels/slide17.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microsoft.com/office/2007/relationships/hdphoto" Target="../media/hdphoto27.wdp"/></Relationships>
</file>

<file path=ppt/slides/_rels/slide1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3" Type="http://schemas.microsoft.com/office/2007/relationships/hdphoto" Target="../media/hdphoto6.wdp"/><Relationship Id="rId18" Type="http://schemas.openxmlformats.org/officeDocument/2006/relationships/image" Target="../media/image16.png"/><Relationship Id="rId26" Type="http://schemas.openxmlformats.org/officeDocument/2006/relationships/image" Target="../media/image20.png"/><Relationship Id="rId39" Type="http://schemas.microsoft.com/office/2007/relationships/hdphoto" Target="../media/hdphoto19.wdp"/><Relationship Id="rId21" Type="http://schemas.microsoft.com/office/2007/relationships/hdphoto" Target="../media/hdphoto10.wdp"/><Relationship Id="rId34" Type="http://schemas.openxmlformats.org/officeDocument/2006/relationships/image" Target="../media/image24.png"/><Relationship Id="rId42" Type="http://schemas.openxmlformats.org/officeDocument/2006/relationships/image" Target="../media/image28.png"/><Relationship Id="rId47" Type="http://schemas.microsoft.com/office/2007/relationships/hdphoto" Target="../media/hdphoto23.wdp"/><Relationship Id="rId50" Type="http://schemas.openxmlformats.org/officeDocument/2006/relationships/image" Target="../media/image32.png"/><Relationship Id="rId7" Type="http://schemas.microsoft.com/office/2007/relationships/hdphoto" Target="../media/hdphoto3.wdp"/><Relationship Id="rId2" Type="http://schemas.openxmlformats.org/officeDocument/2006/relationships/image" Target="../media/image8.png"/><Relationship Id="rId16" Type="http://schemas.openxmlformats.org/officeDocument/2006/relationships/image" Target="../media/image15.png"/><Relationship Id="rId29" Type="http://schemas.microsoft.com/office/2007/relationships/hdphoto" Target="../media/hdphoto14.wdp"/><Relationship Id="rId11" Type="http://schemas.microsoft.com/office/2007/relationships/hdphoto" Target="../media/hdphoto5.wdp"/><Relationship Id="rId24" Type="http://schemas.openxmlformats.org/officeDocument/2006/relationships/image" Target="../media/image19.png"/><Relationship Id="rId32" Type="http://schemas.openxmlformats.org/officeDocument/2006/relationships/image" Target="../media/image23.png"/><Relationship Id="rId37" Type="http://schemas.microsoft.com/office/2007/relationships/hdphoto" Target="../media/hdphoto18.wdp"/><Relationship Id="rId40" Type="http://schemas.openxmlformats.org/officeDocument/2006/relationships/image" Target="../media/image27.png"/><Relationship Id="rId45" Type="http://schemas.microsoft.com/office/2007/relationships/hdphoto" Target="../media/hdphoto22.wdp"/><Relationship Id="rId53" Type="http://schemas.openxmlformats.org/officeDocument/2006/relationships/image" Target="../media/image4.tiff"/><Relationship Id="rId5" Type="http://schemas.microsoft.com/office/2007/relationships/hdphoto" Target="../media/hdphoto2.wdp"/><Relationship Id="rId10" Type="http://schemas.openxmlformats.org/officeDocument/2006/relationships/image" Target="../media/image12.png"/><Relationship Id="rId19" Type="http://schemas.microsoft.com/office/2007/relationships/hdphoto" Target="../media/hdphoto9.wdp"/><Relationship Id="rId31" Type="http://schemas.microsoft.com/office/2007/relationships/hdphoto" Target="../media/hdphoto15.wdp"/><Relationship Id="rId44" Type="http://schemas.openxmlformats.org/officeDocument/2006/relationships/image" Target="../media/image29.png"/><Relationship Id="rId52" Type="http://schemas.openxmlformats.org/officeDocument/2006/relationships/image" Target="../media/image1.png"/><Relationship Id="rId4" Type="http://schemas.openxmlformats.org/officeDocument/2006/relationships/image" Target="../media/image9.png"/><Relationship Id="rId9" Type="http://schemas.microsoft.com/office/2007/relationships/hdphoto" Target="../media/hdphoto4.wdp"/><Relationship Id="rId14" Type="http://schemas.openxmlformats.org/officeDocument/2006/relationships/image" Target="../media/image14.png"/><Relationship Id="rId22" Type="http://schemas.openxmlformats.org/officeDocument/2006/relationships/image" Target="../media/image18.png"/><Relationship Id="rId27" Type="http://schemas.microsoft.com/office/2007/relationships/hdphoto" Target="../media/hdphoto13.wdp"/><Relationship Id="rId30" Type="http://schemas.openxmlformats.org/officeDocument/2006/relationships/image" Target="../media/image22.png"/><Relationship Id="rId35" Type="http://schemas.microsoft.com/office/2007/relationships/hdphoto" Target="../media/hdphoto17.wdp"/><Relationship Id="rId43" Type="http://schemas.microsoft.com/office/2007/relationships/hdphoto" Target="../media/hdphoto21.wdp"/><Relationship Id="rId48" Type="http://schemas.openxmlformats.org/officeDocument/2006/relationships/image" Target="../media/image31.png"/><Relationship Id="rId8" Type="http://schemas.openxmlformats.org/officeDocument/2006/relationships/image" Target="../media/image11.png"/><Relationship Id="rId51" Type="http://schemas.microsoft.com/office/2007/relationships/hdphoto" Target="../media/hdphoto25.wdp"/><Relationship Id="rId3" Type="http://schemas.microsoft.com/office/2007/relationships/hdphoto" Target="../media/hdphoto1.wdp"/><Relationship Id="rId12" Type="http://schemas.openxmlformats.org/officeDocument/2006/relationships/image" Target="../media/image13.png"/><Relationship Id="rId17" Type="http://schemas.microsoft.com/office/2007/relationships/hdphoto" Target="../media/hdphoto8.wdp"/><Relationship Id="rId25" Type="http://schemas.microsoft.com/office/2007/relationships/hdphoto" Target="../media/hdphoto12.wdp"/><Relationship Id="rId33" Type="http://schemas.microsoft.com/office/2007/relationships/hdphoto" Target="../media/hdphoto16.wdp"/><Relationship Id="rId38" Type="http://schemas.openxmlformats.org/officeDocument/2006/relationships/image" Target="../media/image26.png"/><Relationship Id="rId46" Type="http://schemas.openxmlformats.org/officeDocument/2006/relationships/image" Target="../media/image30.png"/><Relationship Id="rId20" Type="http://schemas.openxmlformats.org/officeDocument/2006/relationships/image" Target="../media/image17.png"/><Relationship Id="rId41" Type="http://schemas.microsoft.com/office/2007/relationships/hdphoto" Target="../media/hdphoto20.wdp"/><Relationship Id="rId54" Type="http://schemas.openxmlformats.org/officeDocument/2006/relationships/image" Target="../media/image33.tiff"/><Relationship Id="rId1" Type="http://schemas.openxmlformats.org/officeDocument/2006/relationships/slideLayout" Target="../slideLayouts/slideLayout16.xml"/><Relationship Id="rId6" Type="http://schemas.openxmlformats.org/officeDocument/2006/relationships/image" Target="../media/image10.png"/><Relationship Id="rId15" Type="http://schemas.microsoft.com/office/2007/relationships/hdphoto" Target="../media/hdphoto7.wdp"/><Relationship Id="rId23" Type="http://schemas.microsoft.com/office/2007/relationships/hdphoto" Target="../media/hdphoto11.wdp"/><Relationship Id="rId28" Type="http://schemas.openxmlformats.org/officeDocument/2006/relationships/image" Target="../media/image21.png"/><Relationship Id="rId36" Type="http://schemas.openxmlformats.org/officeDocument/2006/relationships/image" Target="../media/image25.png"/><Relationship Id="rId49" Type="http://schemas.microsoft.com/office/2007/relationships/hdphoto" Target="../media/hdphoto24.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hyperlink" Target="http://www.sobigdata.eu/" TargetMode="External"/><Relationship Id="rId2" Type="http://schemas.openxmlformats.org/officeDocument/2006/relationships/hyperlink" Target="https://www.cimplex-project.eu/" TargetMode="External"/><Relationship Id="rId1" Type="http://schemas.openxmlformats.org/officeDocument/2006/relationships/slideLayout" Target="../slideLayouts/slideLayout16.xml"/><Relationship Id="rId5" Type="http://schemas.openxmlformats.org/officeDocument/2006/relationships/image" Target="../media/image3.tiff"/><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tiff"/><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75.tiff"/><Relationship Id="rId5" Type="http://schemas.openxmlformats.org/officeDocument/2006/relationships/image" Target="../media/image74.tiff"/><Relationship Id="rId4" Type="http://schemas.openxmlformats.org/officeDocument/2006/relationships/image" Target="../media/image73.tiff"/><Relationship Id="rId9" Type="http://schemas.microsoft.com/office/2007/relationships/hdphoto" Target="../media/hdphoto28.wdp"/></Relationships>
</file>

<file path=ppt/slides/_rels/slide33.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72.png"/><Relationship Id="rId4" Type="http://schemas.openxmlformats.org/officeDocument/2006/relationships/image" Target="../media/image73.tiff"/></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4.jpg"/><Relationship Id="rId7" Type="http://schemas.openxmlformats.org/officeDocument/2006/relationships/image" Target="../media/image37.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edithmg.wordpress.com/" TargetMode="External"/><Relationship Id="rId5" Type="http://schemas.openxmlformats.org/officeDocument/2006/relationships/image" Target="../media/image36.jpg"/><Relationship Id="rId4" Type="http://schemas.openxmlformats.org/officeDocument/2006/relationships/image" Target="../media/image35.jp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88.png"/><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hyperlink" Target="https://dx.doi.org/10.1007/978-3-319-72150-7_25" TargetMode="External"/><Relationship Id="rId4" Type="http://schemas.openxmlformats.org/officeDocument/2006/relationships/hyperlink" Target="https://dx.doi.org/10.1007/s41060-017-0086-6"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6.png"/><Relationship Id="rId18" Type="http://schemas.microsoft.com/office/2007/relationships/hdphoto" Target="../media/hdphoto18.wdp"/><Relationship Id="rId3" Type="http://schemas.openxmlformats.org/officeDocument/2006/relationships/hyperlink" Target="https://pypi.python.org/pypi/ndlib" TargetMode="External"/><Relationship Id="rId7" Type="http://schemas.openxmlformats.org/officeDocument/2006/relationships/hyperlink" Target="http://www.sobigdata.eu/" TargetMode="External"/><Relationship Id="rId12" Type="http://schemas.openxmlformats.org/officeDocument/2006/relationships/image" Target="../media/image3.tiff"/><Relationship Id="rId17" Type="http://schemas.openxmlformats.org/officeDocument/2006/relationships/image" Target="../media/image25.png"/><Relationship Id="rId2" Type="http://schemas.openxmlformats.org/officeDocument/2006/relationships/notesSlide" Target="../notesSlides/notesSlide27.xml"/><Relationship Id="rId16" Type="http://schemas.microsoft.com/office/2007/relationships/hdphoto" Target="../media/hdphoto12.wdp"/><Relationship Id="rId20" Type="http://schemas.microsoft.com/office/2007/relationships/hdphoto" Target="../media/hdphoto20.wdp"/><Relationship Id="rId1" Type="http://schemas.openxmlformats.org/officeDocument/2006/relationships/slideLayout" Target="../slideLayouts/slideLayout14.xml"/><Relationship Id="rId6" Type="http://schemas.openxmlformats.org/officeDocument/2006/relationships/hyperlink" Target="http://ndlib.readthedocs.io/" TargetMode="External"/><Relationship Id="rId11" Type="http://schemas.openxmlformats.org/officeDocument/2006/relationships/image" Target="../media/image91.tiff"/><Relationship Id="rId5" Type="http://schemas.openxmlformats.org/officeDocument/2006/relationships/hyperlink" Target="https://github.com/GiulioRossetti/ndlib-rest" TargetMode="External"/><Relationship Id="rId15" Type="http://schemas.openxmlformats.org/officeDocument/2006/relationships/image" Target="../media/image19.png"/><Relationship Id="rId10" Type="http://schemas.openxmlformats.org/officeDocument/2006/relationships/image" Target="../media/image90.tiff"/><Relationship Id="rId19" Type="http://schemas.openxmlformats.org/officeDocument/2006/relationships/image" Target="../media/image27.png"/><Relationship Id="rId4" Type="http://schemas.openxmlformats.org/officeDocument/2006/relationships/hyperlink" Target="https://github.com/GiulioRossetti/ndlib" TargetMode="External"/><Relationship Id="rId9" Type="http://schemas.openxmlformats.org/officeDocument/2006/relationships/image" Target="../media/image89.tiff"/><Relationship Id="rId14" Type="http://schemas.microsoft.com/office/2007/relationships/hdphoto" Target="../media/hdphoto9.wdp"/></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40.jpg"/></Relationships>
</file>

<file path=ppt/slides/_rels/slide6.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42.tiff"/></Relationships>
</file>

<file path=ppt/slides/_rels/slide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microsoft.com/office/2007/relationships/hdphoto" Target="../media/hdphoto26.wdp"/><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image" Target="../media/image46.jpg"/></Relationships>
</file>

<file path=ppt/slides/_rels/slide9.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5037B4-B027-D447-ABF3-D64D113400EF}"/>
              </a:ext>
            </a:extLst>
          </p:cNvPr>
          <p:cNvSpPr>
            <a:spLocks noGrp="1"/>
          </p:cNvSpPr>
          <p:nvPr>
            <p:ph type="ctrTitle"/>
          </p:nvPr>
        </p:nvSpPr>
        <p:spPr>
          <a:xfrm>
            <a:off x="1524000" y="1924871"/>
            <a:ext cx="9144000" cy="1308630"/>
          </a:xfrm>
        </p:spPr>
        <p:txBody>
          <a:bodyPr>
            <a:noAutofit/>
          </a:bodyPr>
          <a:lstStyle/>
          <a:p>
            <a:r>
              <a:rPr lang="it-IT" sz="4800" b="1" dirty="0" err="1">
                <a:solidFill>
                  <a:srgbClr val="C00000"/>
                </a:solidFill>
              </a:rPr>
              <a:t>NDlib</a:t>
            </a:r>
            <a:r>
              <a:rPr lang="it-IT" sz="4800" dirty="0">
                <a:solidFill>
                  <a:srgbClr val="C00000"/>
                </a:solidFill>
              </a:rPr>
              <a:t>: </a:t>
            </a:r>
            <a:r>
              <a:rPr lang="it-IT" sz="3600" dirty="0">
                <a:solidFill>
                  <a:srgbClr val="C00000"/>
                </a:solidFill>
              </a:rPr>
              <a:t>a </a:t>
            </a:r>
            <a:r>
              <a:rPr lang="it-IT" sz="3600" dirty="0" err="1">
                <a:solidFill>
                  <a:srgbClr val="C00000"/>
                </a:solidFill>
              </a:rPr>
              <a:t>Python</a:t>
            </a:r>
            <a:r>
              <a:rPr lang="it-IT" sz="3600" dirty="0">
                <a:solidFill>
                  <a:srgbClr val="C00000"/>
                </a:solidFill>
              </a:rPr>
              <a:t> Library to Model and </a:t>
            </a:r>
            <a:r>
              <a:rPr lang="it-IT" sz="3600" dirty="0" err="1">
                <a:solidFill>
                  <a:srgbClr val="C00000"/>
                </a:solidFill>
              </a:rPr>
              <a:t>Analyze</a:t>
            </a:r>
            <a:r>
              <a:rPr lang="it-IT" sz="3600" dirty="0">
                <a:solidFill>
                  <a:srgbClr val="C00000"/>
                </a:solidFill>
              </a:rPr>
              <a:t> </a:t>
            </a:r>
            <a:r>
              <a:rPr lang="it-IT" sz="3600" dirty="0" err="1">
                <a:solidFill>
                  <a:srgbClr val="C00000"/>
                </a:solidFill>
              </a:rPr>
              <a:t>Diffusion</a:t>
            </a:r>
            <a:r>
              <a:rPr lang="it-IT" sz="3600" dirty="0">
                <a:solidFill>
                  <a:srgbClr val="C00000"/>
                </a:solidFill>
              </a:rPr>
              <a:t> </a:t>
            </a:r>
            <a:r>
              <a:rPr lang="it-IT" sz="3600" dirty="0" err="1">
                <a:solidFill>
                  <a:srgbClr val="C00000"/>
                </a:solidFill>
              </a:rPr>
              <a:t>Processes</a:t>
            </a:r>
            <a:r>
              <a:rPr lang="it-IT" sz="3600" dirty="0">
                <a:solidFill>
                  <a:srgbClr val="C00000"/>
                </a:solidFill>
              </a:rPr>
              <a:t> Over </a:t>
            </a:r>
            <a:r>
              <a:rPr lang="it-IT" sz="3600" dirty="0" err="1">
                <a:solidFill>
                  <a:srgbClr val="C00000"/>
                </a:solidFill>
              </a:rPr>
              <a:t>Complex</a:t>
            </a:r>
            <a:r>
              <a:rPr lang="it-IT" sz="3600" dirty="0">
                <a:solidFill>
                  <a:srgbClr val="C00000"/>
                </a:solidFill>
              </a:rPr>
              <a:t> Networks</a:t>
            </a:r>
            <a:endParaRPr lang="it-IT" sz="4800" dirty="0">
              <a:solidFill>
                <a:srgbClr val="C00000"/>
              </a:solidFill>
            </a:endParaRPr>
          </a:p>
        </p:txBody>
      </p:sp>
      <p:sp>
        <p:nvSpPr>
          <p:cNvPr id="3" name="Sottotitolo 2">
            <a:extLst>
              <a:ext uri="{FF2B5EF4-FFF2-40B4-BE49-F238E27FC236}">
                <a16:creationId xmlns:a16="http://schemas.microsoft.com/office/drawing/2014/main" id="{1277319E-3713-334E-96A2-66AAD29484F9}"/>
              </a:ext>
            </a:extLst>
          </p:cNvPr>
          <p:cNvSpPr>
            <a:spLocks noGrp="1"/>
          </p:cNvSpPr>
          <p:nvPr>
            <p:ph type="subTitle" idx="1"/>
          </p:nvPr>
        </p:nvSpPr>
        <p:spPr>
          <a:xfrm>
            <a:off x="1524000" y="3359812"/>
            <a:ext cx="9144000" cy="1833562"/>
          </a:xfrm>
        </p:spPr>
        <p:txBody>
          <a:bodyPr>
            <a:normAutofit/>
          </a:bodyPr>
          <a:lstStyle/>
          <a:p>
            <a:r>
              <a:rPr lang="it-IT" dirty="0"/>
              <a:t>Giulio Rossetti</a:t>
            </a:r>
            <a:br>
              <a:rPr lang="it-IT" dirty="0"/>
            </a:br>
            <a:r>
              <a:rPr lang="it-IT" sz="2000" dirty="0"/>
              <a:t>KDD Lab ISTI-CNR</a:t>
            </a:r>
            <a:br>
              <a:rPr lang="it-IT" sz="2000" dirty="0"/>
            </a:br>
            <a:r>
              <a:rPr lang="it-IT" sz="2000" dirty="0" err="1"/>
              <a:t>Italian</a:t>
            </a:r>
            <a:r>
              <a:rPr lang="it-IT" sz="2000" dirty="0"/>
              <a:t> National </a:t>
            </a:r>
            <a:r>
              <a:rPr lang="it-IT" sz="2000" dirty="0" err="1"/>
              <a:t>Research</a:t>
            </a:r>
            <a:r>
              <a:rPr lang="it-IT" sz="2000" dirty="0"/>
              <a:t> </a:t>
            </a:r>
            <a:r>
              <a:rPr lang="it-IT" sz="2000" dirty="0" err="1"/>
              <a:t>Council</a:t>
            </a:r>
            <a:br>
              <a:rPr lang="it-IT" sz="2000" dirty="0"/>
            </a:br>
            <a:endParaRPr lang="it-IT" sz="2000" dirty="0"/>
          </a:p>
          <a:p>
            <a:r>
              <a:rPr lang="it-IT" sz="2000" dirty="0">
                <a:hlinkClick r:id="rId2"/>
              </a:rPr>
              <a:t>giulio.rossetti@isti.cnr.it</a:t>
            </a:r>
            <a:r>
              <a:rPr lang="it-IT" sz="2000" dirty="0"/>
              <a:t>            </a:t>
            </a:r>
            <a:r>
              <a:rPr lang="it-IT" sz="2000" dirty="0">
                <a:solidFill>
                  <a:schemeClr val="accent1"/>
                </a:solidFill>
              </a:rPr>
              <a:t>@</a:t>
            </a:r>
            <a:r>
              <a:rPr lang="it-IT" sz="2000" dirty="0" err="1">
                <a:solidFill>
                  <a:schemeClr val="accent1"/>
                </a:solidFill>
              </a:rPr>
              <a:t>GiulioRossetti</a:t>
            </a:r>
            <a:endParaRPr lang="it-IT" sz="2000" dirty="0">
              <a:solidFill>
                <a:schemeClr val="accent1"/>
              </a:solidFill>
            </a:endParaRPr>
          </a:p>
        </p:txBody>
      </p:sp>
      <p:pic>
        <p:nvPicPr>
          <p:cNvPr id="6" name="pasted-image.pdf">
            <a:extLst>
              <a:ext uri="{FF2B5EF4-FFF2-40B4-BE49-F238E27FC236}">
                <a16:creationId xmlns:a16="http://schemas.microsoft.com/office/drawing/2014/main" id="{ECC761A4-966B-B542-ADAC-2F609C52825E}"/>
              </a:ext>
            </a:extLst>
          </p:cNvPr>
          <p:cNvPicPr/>
          <p:nvPr/>
        </p:nvPicPr>
        <p:blipFill>
          <a:blip r:embed="rId3">
            <a:extLst/>
          </a:blip>
          <a:stretch>
            <a:fillRect/>
          </a:stretch>
        </p:blipFill>
        <p:spPr>
          <a:xfrm>
            <a:off x="10058400" y="203294"/>
            <a:ext cx="1932547" cy="629890"/>
          </a:xfrm>
          <a:prstGeom prst="rect">
            <a:avLst/>
          </a:prstGeom>
          <a:ln w="12700">
            <a:miter lim="400000"/>
          </a:ln>
        </p:spPr>
      </p:pic>
      <p:pic>
        <p:nvPicPr>
          <p:cNvPr id="7" name="Immagine 6">
            <a:extLst>
              <a:ext uri="{FF2B5EF4-FFF2-40B4-BE49-F238E27FC236}">
                <a16:creationId xmlns:a16="http://schemas.microsoft.com/office/drawing/2014/main" id="{22B26EE6-CFE2-5A4D-A02D-3BBE330197E0}"/>
              </a:ext>
            </a:extLst>
          </p:cNvPr>
          <p:cNvPicPr>
            <a:picLocks noChangeAspect="1"/>
          </p:cNvPicPr>
          <p:nvPr/>
        </p:nvPicPr>
        <p:blipFill>
          <a:blip r:embed="rId4"/>
          <a:stretch>
            <a:fillRect/>
          </a:stretch>
        </p:blipFill>
        <p:spPr>
          <a:xfrm>
            <a:off x="174067" y="5881724"/>
            <a:ext cx="779069" cy="777240"/>
          </a:xfrm>
          <a:prstGeom prst="rect">
            <a:avLst/>
          </a:prstGeom>
        </p:spPr>
      </p:pic>
      <p:pic>
        <p:nvPicPr>
          <p:cNvPr id="8" name="Immagine 7">
            <a:extLst>
              <a:ext uri="{FF2B5EF4-FFF2-40B4-BE49-F238E27FC236}">
                <a16:creationId xmlns:a16="http://schemas.microsoft.com/office/drawing/2014/main" id="{B701FF9D-E634-2143-B138-094EBAF4F143}"/>
              </a:ext>
            </a:extLst>
          </p:cNvPr>
          <p:cNvPicPr>
            <a:picLocks noChangeAspect="1"/>
          </p:cNvPicPr>
          <p:nvPr/>
        </p:nvPicPr>
        <p:blipFill>
          <a:blip r:embed="rId5"/>
          <a:stretch>
            <a:fillRect/>
          </a:stretch>
        </p:blipFill>
        <p:spPr>
          <a:xfrm>
            <a:off x="10058400" y="6006236"/>
            <a:ext cx="1943872" cy="652728"/>
          </a:xfrm>
          <a:prstGeom prst="rect">
            <a:avLst/>
          </a:prstGeom>
        </p:spPr>
      </p:pic>
      <p:pic>
        <p:nvPicPr>
          <p:cNvPr id="9" name="Immagine 8">
            <a:extLst>
              <a:ext uri="{FF2B5EF4-FFF2-40B4-BE49-F238E27FC236}">
                <a16:creationId xmlns:a16="http://schemas.microsoft.com/office/drawing/2014/main" id="{013FFE70-3045-FA4B-B21D-FB60B330D2F0}"/>
              </a:ext>
            </a:extLst>
          </p:cNvPr>
          <p:cNvPicPr>
            <a:picLocks noChangeAspect="1"/>
          </p:cNvPicPr>
          <p:nvPr/>
        </p:nvPicPr>
        <p:blipFill>
          <a:blip r:embed="rId6"/>
          <a:stretch>
            <a:fillRect/>
          </a:stretch>
        </p:blipFill>
        <p:spPr>
          <a:xfrm>
            <a:off x="134938" y="185805"/>
            <a:ext cx="795867" cy="596900"/>
          </a:xfrm>
          <a:prstGeom prst="rect">
            <a:avLst/>
          </a:prstGeom>
        </p:spPr>
      </p:pic>
      <p:pic>
        <p:nvPicPr>
          <p:cNvPr id="10" name="Immagine 9">
            <a:extLst>
              <a:ext uri="{FF2B5EF4-FFF2-40B4-BE49-F238E27FC236}">
                <a16:creationId xmlns:a16="http://schemas.microsoft.com/office/drawing/2014/main" id="{E0A98F5F-6B9B-D749-8BD3-4137B0EFAB97}"/>
              </a:ext>
            </a:extLst>
          </p:cNvPr>
          <p:cNvPicPr>
            <a:picLocks noChangeAspect="1"/>
          </p:cNvPicPr>
          <p:nvPr/>
        </p:nvPicPr>
        <p:blipFill>
          <a:blip r:embed="rId7"/>
          <a:stretch>
            <a:fillRect/>
          </a:stretch>
        </p:blipFill>
        <p:spPr>
          <a:xfrm>
            <a:off x="626005" y="101967"/>
            <a:ext cx="2776538" cy="832545"/>
          </a:xfrm>
          <a:prstGeom prst="rect">
            <a:avLst/>
          </a:prstGeom>
        </p:spPr>
      </p:pic>
      <p:pic>
        <p:nvPicPr>
          <p:cNvPr id="11" name="Immagine 10">
            <a:extLst>
              <a:ext uri="{FF2B5EF4-FFF2-40B4-BE49-F238E27FC236}">
                <a16:creationId xmlns:a16="http://schemas.microsoft.com/office/drawing/2014/main" id="{552D8BFA-C180-B744-ACBD-8A8175281FAD}"/>
              </a:ext>
            </a:extLst>
          </p:cNvPr>
          <p:cNvPicPr>
            <a:picLocks noChangeAspect="1"/>
          </p:cNvPicPr>
          <p:nvPr/>
        </p:nvPicPr>
        <p:blipFill>
          <a:blip r:embed="rId8"/>
          <a:stretch>
            <a:fillRect/>
          </a:stretch>
        </p:blipFill>
        <p:spPr>
          <a:xfrm>
            <a:off x="3177987" y="4539079"/>
            <a:ext cx="518828" cy="518828"/>
          </a:xfrm>
          <a:prstGeom prst="rect">
            <a:avLst/>
          </a:prstGeom>
        </p:spPr>
      </p:pic>
      <p:pic>
        <p:nvPicPr>
          <p:cNvPr id="12" name="Immagine 11">
            <a:extLst>
              <a:ext uri="{FF2B5EF4-FFF2-40B4-BE49-F238E27FC236}">
                <a16:creationId xmlns:a16="http://schemas.microsoft.com/office/drawing/2014/main" id="{F1B415D5-9C53-194B-BDB3-EE2987290DA2}"/>
              </a:ext>
            </a:extLst>
          </p:cNvPr>
          <p:cNvPicPr>
            <a:picLocks noChangeAspect="1"/>
          </p:cNvPicPr>
          <p:nvPr/>
        </p:nvPicPr>
        <p:blipFill>
          <a:blip r:embed="rId9"/>
          <a:stretch>
            <a:fillRect/>
          </a:stretch>
        </p:blipFill>
        <p:spPr>
          <a:xfrm>
            <a:off x="6431377" y="4528504"/>
            <a:ext cx="529403" cy="529403"/>
          </a:xfrm>
          <a:prstGeom prst="rect">
            <a:avLst/>
          </a:prstGeom>
        </p:spPr>
      </p:pic>
      <p:sp>
        <p:nvSpPr>
          <p:cNvPr id="16" name="Sottotitolo 2">
            <a:extLst>
              <a:ext uri="{FF2B5EF4-FFF2-40B4-BE49-F238E27FC236}">
                <a16:creationId xmlns:a16="http://schemas.microsoft.com/office/drawing/2014/main" id="{5FEB4710-D923-1A4F-842E-B2FA9D8E4E59}"/>
              </a:ext>
            </a:extLst>
          </p:cNvPr>
          <p:cNvSpPr txBox="1">
            <a:spLocks/>
          </p:cNvSpPr>
          <p:nvPr/>
        </p:nvSpPr>
        <p:spPr>
          <a:xfrm>
            <a:off x="1524000" y="6287972"/>
            <a:ext cx="9144000" cy="4217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sz="2000" dirty="0"/>
              <a:t>KCL, </a:t>
            </a:r>
            <a:r>
              <a:rPr lang="it-IT" sz="2000" dirty="0" err="1"/>
              <a:t>London</a:t>
            </a:r>
            <a:r>
              <a:rPr lang="it-IT" sz="2000" dirty="0"/>
              <a:t>, 26/02/2018</a:t>
            </a:r>
          </a:p>
        </p:txBody>
      </p:sp>
    </p:spTree>
    <p:extLst>
      <p:ext uri="{BB962C8B-B14F-4D97-AF65-F5344CB8AC3E}">
        <p14:creationId xmlns:p14="http://schemas.microsoft.com/office/powerpoint/2010/main" val="1533922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IT" dirty="0" err="1"/>
              <a:t>Compartmental</a:t>
            </a:r>
            <a:r>
              <a:rPr lang="it-IT" dirty="0"/>
              <a:t> </a:t>
            </a:r>
            <a:r>
              <a:rPr lang="it-IT" dirty="0" err="1"/>
              <a:t>Models</a:t>
            </a:r>
            <a:endParaRPr dirty="0"/>
          </a:p>
          <a:p>
            <a:r>
              <a:rPr lang="it" sz="2400" dirty="0"/>
              <a:t>[</a:t>
            </a:r>
            <a:r>
              <a:rPr lang="it" sz="2400" dirty="0">
                <a:latin typeface="Verdana"/>
                <a:ea typeface="Verdana"/>
                <a:cs typeface="Verdana"/>
                <a:sym typeface="Verdana"/>
              </a:rPr>
              <a:t>Kermack &amp; McKendrick, 1927</a:t>
            </a:r>
            <a:r>
              <a:rPr lang="it" sz="2400" dirty="0"/>
              <a:t>]</a:t>
            </a:r>
            <a:endParaRPr b="0" dirty="0"/>
          </a:p>
        </p:txBody>
      </p:sp>
      <p:sp>
        <p:nvSpPr>
          <p:cNvPr id="126" name="Shape 126"/>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it" sz="2400" dirty="0"/>
              <a:t>The framework is based on two hypotheses:</a:t>
            </a:r>
            <a:endParaRPr sz="2400" dirty="0"/>
          </a:p>
          <a:p>
            <a:pPr indent="-457189">
              <a:buSzPts val="1800"/>
              <a:buAutoNum type="arabicPeriod"/>
            </a:pPr>
            <a:r>
              <a:rPr lang="it" sz="2400" b="1" dirty="0"/>
              <a:t>Compartmentalization</a:t>
            </a:r>
            <a:r>
              <a:rPr lang="it" sz="2400" dirty="0"/>
              <a:t>: each individual is classiﬁed into distinct states. The simplest classiﬁcation assumes that an individual can be in one of the states.</a:t>
            </a:r>
            <a:endParaRPr sz="2400" dirty="0"/>
          </a:p>
          <a:p>
            <a:pPr indent="-457189">
              <a:spcBef>
                <a:spcPts val="0"/>
              </a:spcBef>
              <a:buSzPts val="1800"/>
              <a:buAutoNum type="arabicPeriod"/>
            </a:pPr>
            <a:r>
              <a:rPr lang="it" sz="2400" b="1" dirty="0"/>
              <a:t>Homogeneous Mixing</a:t>
            </a:r>
            <a:r>
              <a:rPr lang="it" sz="2400" dirty="0"/>
              <a:t>: each individual has the same chance of coming into contact with an infected individual.</a:t>
            </a:r>
            <a:endParaRPr sz="2400" dirty="0"/>
          </a:p>
          <a:p>
            <a:pPr marL="0" indent="0">
              <a:buNone/>
            </a:pPr>
            <a:endParaRPr sz="2400" dirty="0"/>
          </a:p>
          <a:p>
            <a:pPr marL="0" indent="0">
              <a:buNone/>
            </a:pPr>
            <a:endParaRPr sz="2400" dirty="0"/>
          </a:p>
          <a:p>
            <a:pPr marL="0" indent="0">
              <a:buNone/>
            </a:pPr>
            <a:endParaRPr sz="2400" dirty="0"/>
          </a:p>
          <a:p>
            <a:pPr marL="0" indent="0" algn="ctr">
              <a:buNone/>
            </a:pPr>
            <a:endParaRPr lang="it" sz="1600" i="1" dirty="0"/>
          </a:p>
          <a:p>
            <a:pPr marL="0" indent="0" algn="ctr">
              <a:buNone/>
            </a:pPr>
            <a:endParaRPr lang="it" sz="1600" i="1" dirty="0"/>
          </a:p>
          <a:p>
            <a:pPr marL="0" indent="0" algn="ctr">
              <a:buNone/>
            </a:pPr>
            <a:endParaRPr lang="it" sz="1600" i="1" dirty="0"/>
          </a:p>
          <a:p>
            <a:pPr marL="0" indent="0" algn="ctr">
              <a:buNone/>
            </a:pPr>
            <a:r>
              <a:rPr lang="it" sz="1600" i="1" dirty="0"/>
              <a:t> [1927] W. O. Kermack and Ag McKendrick. A Contribution to the Mathematical Theory of Epidemics</a:t>
            </a:r>
            <a:endParaRPr sz="1600" i="1" dirty="0"/>
          </a:p>
        </p:txBody>
      </p:sp>
      <p:pic>
        <p:nvPicPr>
          <p:cNvPr id="2" name="Immagine 1">
            <a:extLst>
              <a:ext uri="{FF2B5EF4-FFF2-40B4-BE49-F238E27FC236}">
                <a16:creationId xmlns:a16="http://schemas.microsoft.com/office/drawing/2014/main" id="{3957ACB8-0156-1D45-B92B-3FB5218255C0}"/>
              </a:ext>
            </a:extLst>
          </p:cNvPr>
          <p:cNvPicPr>
            <a:picLocks noChangeAspect="1"/>
          </p:cNvPicPr>
          <p:nvPr/>
        </p:nvPicPr>
        <p:blipFill>
          <a:blip r:embed="rId3"/>
          <a:stretch>
            <a:fillRect/>
          </a:stretch>
        </p:blipFill>
        <p:spPr>
          <a:xfrm>
            <a:off x="6424083" y="3572933"/>
            <a:ext cx="3978308" cy="2091267"/>
          </a:xfrm>
          <a:prstGeom prst="rect">
            <a:avLst/>
          </a:prstGeom>
        </p:spPr>
      </p:pic>
    </p:spTree>
    <p:extLst>
      <p:ext uri="{BB962C8B-B14F-4D97-AF65-F5344CB8AC3E}">
        <p14:creationId xmlns:p14="http://schemas.microsoft.com/office/powerpoint/2010/main" val="1678195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IT" dirty="0" err="1"/>
              <a:t>Compartmental</a:t>
            </a:r>
            <a:r>
              <a:rPr lang="it-IT" dirty="0"/>
              <a:t> </a:t>
            </a:r>
            <a:r>
              <a:rPr lang="it-IT" dirty="0" err="1"/>
              <a:t>Models</a:t>
            </a:r>
            <a:br>
              <a:rPr lang="it-IT" dirty="0"/>
            </a:br>
            <a:r>
              <a:rPr lang="it" sz="2400" dirty="0"/>
              <a:t>[</a:t>
            </a:r>
            <a:r>
              <a:rPr lang="it" sz="2400" dirty="0">
                <a:latin typeface="Verdana"/>
                <a:ea typeface="Verdana"/>
                <a:cs typeface="Verdana"/>
                <a:sym typeface="Verdana"/>
              </a:rPr>
              <a:t>Kermack &amp; McKendrick, 1927</a:t>
            </a:r>
            <a:r>
              <a:rPr lang="it" sz="2400" dirty="0"/>
              <a:t>]</a:t>
            </a:r>
            <a:endParaRPr sz="2400" dirty="0"/>
          </a:p>
        </p:txBody>
      </p:sp>
      <p:sp>
        <p:nvSpPr>
          <p:cNvPr id="153" name="Shape 153"/>
          <p:cNvSpPr txBox="1"/>
          <p:nvPr/>
        </p:nvSpPr>
        <p:spPr>
          <a:xfrm>
            <a:off x="609600" y="1563157"/>
            <a:ext cx="10972800" cy="4840400"/>
          </a:xfrm>
          <a:prstGeom prst="rect">
            <a:avLst/>
          </a:prstGeom>
          <a:noFill/>
          <a:ln>
            <a:noFill/>
          </a:ln>
        </p:spPr>
        <p:txBody>
          <a:bodyPr spcFirstLastPara="1" wrap="square" lIns="121900" tIns="121900" rIns="121900" bIns="121900" anchor="t" anchorCtr="0">
            <a:noAutofit/>
          </a:bodyPr>
          <a:lstStyle/>
          <a:p>
            <a:endParaRPr sz="2400">
              <a:solidFill>
                <a:schemeClr val="dk1"/>
              </a:solidFill>
              <a:latin typeface="Trebuchet MS"/>
              <a:ea typeface="Trebuchet MS"/>
              <a:cs typeface="Trebuchet MS"/>
              <a:sym typeface="Trebuchet MS"/>
            </a:endParaRPr>
          </a:p>
        </p:txBody>
      </p:sp>
      <p:sp>
        <p:nvSpPr>
          <p:cNvPr id="154" name="Shape 154"/>
          <p:cNvSpPr/>
          <p:nvPr/>
        </p:nvSpPr>
        <p:spPr>
          <a:xfrm>
            <a:off x="7422217" y="2648433"/>
            <a:ext cx="2180400" cy="3552000"/>
          </a:xfrm>
          <a:prstGeom prst="flowChartAlternateProcess">
            <a:avLst/>
          </a:prstGeom>
          <a:noFill/>
          <a:ln w="19050" cap="flat" cmpd="sng">
            <a:solidFill>
              <a:srgbClr val="00387E"/>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55" name="Shape 155"/>
          <p:cNvSpPr/>
          <p:nvPr/>
        </p:nvSpPr>
        <p:spPr>
          <a:xfrm>
            <a:off x="2938233" y="2648433"/>
            <a:ext cx="2180400" cy="3552000"/>
          </a:xfrm>
          <a:prstGeom prst="flowChartAlternateProcess">
            <a:avLst/>
          </a:prstGeom>
          <a:noFill/>
          <a:ln w="19050" cap="flat" cmpd="sng">
            <a:solidFill>
              <a:srgbClr val="0038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6" name="Shape 156"/>
          <p:cNvSpPr txBox="1"/>
          <p:nvPr/>
        </p:nvSpPr>
        <p:spPr>
          <a:xfrm>
            <a:off x="3448833" y="2893817"/>
            <a:ext cx="1163600" cy="609600"/>
          </a:xfrm>
          <a:prstGeom prst="rect">
            <a:avLst/>
          </a:prstGeom>
          <a:noFill/>
          <a:ln>
            <a:noFill/>
          </a:ln>
        </p:spPr>
        <p:txBody>
          <a:bodyPr spcFirstLastPara="1" wrap="square" lIns="121900" tIns="121900" rIns="121900" bIns="121900" anchor="t" anchorCtr="0">
            <a:noAutofit/>
          </a:bodyPr>
          <a:lstStyle/>
          <a:p>
            <a:pPr algn="ctr"/>
            <a:r>
              <a:rPr lang="it" sz="2400">
                <a:solidFill>
                  <a:srgbClr val="00387E"/>
                </a:solidFill>
              </a:rPr>
              <a:t>S</a:t>
            </a:r>
            <a:endParaRPr sz="2400">
              <a:solidFill>
                <a:srgbClr val="00387E"/>
              </a:solidFill>
            </a:endParaRPr>
          </a:p>
        </p:txBody>
      </p:sp>
      <p:sp>
        <p:nvSpPr>
          <p:cNvPr id="157" name="Shape 157"/>
          <p:cNvSpPr txBox="1"/>
          <p:nvPr/>
        </p:nvSpPr>
        <p:spPr>
          <a:xfrm>
            <a:off x="7870033" y="2870184"/>
            <a:ext cx="1163600" cy="609600"/>
          </a:xfrm>
          <a:prstGeom prst="rect">
            <a:avLst/>
          </a:prstGeom>
          <a:noFill/>
          <a:ln>
            <a:noFill/>
          </a:ln>
        </p:spPr>
        <p:txBody>
          <a:bodyPr spcFirstLastPara="1" wrap="square" lIns="121900" tIns="121900" rIns="121900" bIns="121900" anchor="t" anchorCtr="0">
            <a:noAutofit/>
          </a:bodyPr>
          <a:lstStyle/>
          <a:p>
            <a:pPr algn="ctr"/>
            <a:r>
              <a:rPr lang="it" sz="2400">
                <a:solidFill>
                  <a:srgbClr val="00387E"/>
                </a:solidFill>
              </a:rPr>
              <a:t>I</a:t>
            </a:r>
            <a:endParaRPr sz="2400">
              <a:solidFill>
                <a:srgbClr val="00387E"/>
              </a:solidFill>
            </a:endParaRPr>
          </a:p>
        </p:txBody>
      </p:sp>
      <p:sp>
        <p:nvSpPr>
          <p:cNvPr id="158" name="Shape 158"/>
          <p:cNvSpPr txBox="1"/>
          <p:nvPr/>
        </p:nvSpPr>
        <p:spPr>
          <a:xfrm>
            <a:off x="3001033" y="2086067"/>
            <a:ext cx="2059200" cy="609600"/>
          </a:xfrm>
          <a:prstGeom prst="rect">
            <a:avLst/>
          </a:prstGeom>
          <a:noFill/>
          <a:ln>
            <a:noFill/>
          </a:ln>
        </p:spPr>
        <p:txBody>
          <a:bodyPr spcFirstLastPara="1" wrap="square" lIns="121900" tIns="121900" rIns="121900" bIns="121900" anchor="t" anchorCtr="0">
            <a:noAutofit/>
          </a:bodyPr>
          <a:lstStyle/>
          <a:p>
            <a:pPr algn="ctr"/>
            <a:r>
              <a:rPr lang="it" sz="2400"/>
              <a:t>Susceptible</a:t>
            </a:r>
            <a:endParaRPr sz="2400"/>
          </a:p>
        </p:txBody>
      </p:sp>
      <p:sp>
        <p:nvSpPr>
          <p:cNvPr id="159" name="Shape 159"/>
          <p:cNvSpPr txBox="1"/>
          <p:nvPr/>
        </p:nvSpPr>
        <p:spPr>
          <a:xfrm>
            <a:off x="7422233" y="2038833"/>
            <a:ext cx="2059200" cy="609600"/>
          </a:xfrm>
          <a:prstGeom prst="rect">
            <a:avLst/>
          </a:prstGeom>
          <a:noFill/>
          <a:ln>
            <a:noFill/>
          </a:ln>
        </p:spPr>
        <p:txBody>
          <a:bodyPr spcFirstLastPara="1" wrap="square" lIns="121900" tIns="121900" rIns="121900" bIns="121900" anchor="t" anchorCtr="0">
            <a:noAutofit/>
          </a:bodyPr>
          <a:lstStyle/>
          <a:p>
            <a:pPr algn="ctr"/>
            <a:r>
              <a:rPr lang="it" sz="2400"/>
              <a:t>Infectious</a:t>
            </a:r>
            <a:endParaRPr sz="2400"/>
          </a:p>
        </p:txBody>
      </p:sp>
      <p:sp>
        <p:nvSpPr>
          <p:cNvPr id="160" name="Shape 160"/>
          <p:cNvSpPr/>
          <p:nvPr/>
        </p:nvSpPr>
        <p:spPr>
          <a:xfrm>
            <a:off x="5144025" y="4268633"/>
            <a:ext cx="2252800" cy="311600"/>
          </a:xfrm>
          <a:prstGeom prst="rightArrow">
            <a:avLst>
              <a:gd name="adj1" fmla="val 50000"/>
              <a:gd name="adj2" fmla="val 50000"/>
            </a:avLst>
          </a:prstGeom>
          <a:solidFill>
            <a:srgbClr val="C6DFFF"/>
          </a:solidFill>
          <a:ln w="19050" cap="flat" cmpd="sng">
            <a:solidFill>
              <a:srgbClr val="0038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61" name="Shape 161" descr="A_Sick_Girl_In_Bed_With_Her_Teddy_Bear_Royalty_Free_Clipart_Picture_091121-140202-711009.png"/>
          <p:cNvPicPr preferRelativeResize="0"/>
          <p:nvPr/>
        </p:nvPicPr>
        <p:blipFill>
          <a:blip r:embed="rId3">
            <a:alphaModFix/>
          </a:blip>
          <a:stretch>
            <a:fillRect/>
          </a:stretch>
        </p:blipFill>
        <p:spPr>
          <a:xfrm>
            <a:off x="7482833" y="3503442"/>
            <a:ext cx="2059200" cy="2288025"/>
          </a:xfrm>
          <a:prstGeom prst="rect">
            <a:avLst/>
          </a:prstGeom>
          <a:noFill/>
          <a:ln>
            <a:noFill/>
          </a:ln>
        </p:spPr>
      </p:pic>
      <p:pic>
        <p:nvPicPr>
          <p:cNvPr id="162" name="Shape 162" descr="playing-tennis-cartoon-girl1.png"/>
          <p:cNvPicPr preferRelativeResize="0"/>
          <p:nvPr/>
        </p:nvPicPr>
        <p:blipFill>
          <a:blip r:embed="rId4">
            <a:alphaModFix/>
          </a:blip>
          <a:stretch>
            <a:fillRect/>
          </a:stretch>
        </p:blipFill>
        <p:spPr>
          <a:xfrm>
            <a:off x="3105199" y="3479801"/>
            <a:ext cx="1850867" cy="2582633"/>
          </a:xfrm>
          <a:prstGeom prst="rect">
            <a:avLst/>
          </a:prstGeom>
          <a:noFill/>
          <a:ln>
            <a:noFill/>
          </a:ln>
        </p:spPr>
      </p:pic>
      <p:sp>
        <p:nvSpPr>
          <p:cNvPr id="164" name="Shape 164"/>
          <p:cNvSpPr txBox="1"/>
          <p:nvPr/>
        </p:nvSpPr>
        <p:spPr>
          <a:xfrm>
            <a:off x="6594299" y="534163"/>
            <a:ext cx="5164667" cy="782866"/>
          </a:xfrm>
          <a:prstGeom prst="rect">
            <a:avLst/>
          </a:prstGeom>
          <a:noFill/>
          <a:ln>
            <a:noFill/>
          </a:ln>
        </p:spPr>
        <p:txBody>
          <a:bodyPr spcFirstLastPara="1" wrap="square" lIns="121900" tIns="121900" rIns="121900" bIns="121900" anchor="t" anchorCtr="0">
            <a:noAutofit/>
          </a:bodyPr>
          <a:lstStyle/>
          <a:p>
            <a:r>
              <a:rPr lang="it" sz="2800" b="1" dirty="0">
                <a:solidFill>
                  <a:schemeClr val="dk1"/>
                </a:solidFill>
              </a:rPr>
              <a:t>SI MODEL</a:t>
            </a:r>
            <a:endParaRPr sz="2000" dirty="0"/>
          </a:p>
        </p:txBody>
      </p:sp>
    </p:spTree>
    <p:extLst>
      <p:ext uri="{BB962C8B-B14F-4D97-AF65-F5344CB8AC3E}">
        <p14:creationId xmlns:p14="http://schemas.microsoft.com/office/powerpoint/2010/main" val="1836873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IT" dirty="0" err="1"/>
              <a:t>Compartmental</a:t>
            </a:r>
            <a:r>
              <a:rPr lang="it-IT" dirty="0"/>
              <a:t> </a:t>
            </a:r>
            <a:r>
              <a:rPr lang="it" dirty="0"/>
              <a:t>Models</a:t>
            </a:r>
            <a:endParaRPr dirty="0"/>
          </a:p>
          <a:p>
            <a:r>
              <a:rPr lang="it" sz="2400" dirty="0"/>
              <a:t>[</a:t>
            </a:r>
            <a:r>
              <a:rPr lang="it" sz="2400" dirty="0">
                <a:latin typeface="Verdana"/>
                <a:ea typeface="Verdana"/>
                <a:cs typeface="Verdana"/>
                <a:sym typeface="Verdana"/>
              </a:rPr>
              <a:t>Kermack &amp; McKendrick, 1927</a:t>
            </a:r>
            <a:r>
              <a:rPr lang="it" sz="2400" dirty="0"/>
              <a:t>]</a:t>
            </a:r>
            <a:endParaRPr sz="2400" dirty="0"/>
          </a:p>
        </p:txBody>
      </p:sp>
      <p:sp>
        <p:nvSpPr>
          <p:cNvPr id="153" name="Shape 153"/>
          <p:cNvSpPr txBox="1"/>
          <p:nvPr/>
        </p:nvSpPr>
        <p:spPr>
          <a:xfrm>
            <a:off x="609600" y="1563157"/>
            <a:ext cx="10972800" cy="4840400"/>
          </a:xfrm>
          <a:prstGeom prst="rect">
            <a:avLst/>
          </a:prstGeom>
          <a:noFill/>
          <a:ln>
            <a:noFill/>
          </a:ln>
        </p:spPr>
        <p:txBody>
          <a:bodyPr spcFirstLastPara="1" wrap="square" lIns="121900" tIns="121900" rIns="121900" bIns="121900" anchor="t" anchorCtr="0">
            <a:noAutofit/>
          </a:bodyPr>
          <a:lstStyle/>
          <a:p>
            <a:endParaRPr sz="2400">
              <a:solidFill>
                <a:schemeClr val="dk1"/>
              </a:solidFill>
              <a:latin typeface="Trebuchet MS"/>
              <a:ea typeface="Trebuchet MS"/>
              <a:cs typeface="Trebuchet MS"/>
              <a:sym typeface="Trebuchet MS"/>
            </a:endParaRPr>
          </a:p>
        </p:txBody>
      </p:sp>
      <p:sp>
        <p:nvSpPr>
          <p:cNvPr id="154" name="Shape 154"/>
          <p:cNvSpPr/>
          <p:nvPr/>
        </p:nvSpPr>
        <p:spPr>
          <a:xfrm>
            <a:off x="7422217" y="2648433"/>
            <a:ext cx="2180400" cy="3552000"/>
          </a:xfrm>
          <a:prstGeom prst="flowChartAlternateProcess">
            <a:avLst/>
          </a:prstGeom>
          <a:noFill/>
          <a:ln w="19050" cap="flat" cmpd="sng">
            <a:solidFill>
              <a:srgbClr val="00387E"/>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55" name="Shape 155"/>
          <p:cNvSpPr/>
          <p:nvPr/>
        </p:nvSpPr>
        <p:spPr>
          <a:xfrm>
            <a:off x="2938233" y="2648433"/>
            <a:ext cx="2180400" cy="3552000"/>
          </a:xfrm>
          <a:prstGeom prst="flowChartAlternateProcess">
            <a:avLst/>
          </a:prstGeom>
          <a:noFill/>
          <a:ln w="19050" cap="flat" cmpd="sng">
            <a:solidFill>
              <a:srgbClr val="0038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6" name="Shape 156"/>
          <p:cNvSpPr txBox="1"/>
          <p:nvPr/>
        </p:nvSpPr>
        <p:spPr>
          <a:xfrm>
            <a:off x="3448833" y="2893817"/>
            <a:ext cx="1163600" cy="609600"/>
          </a:xfrm>
          <a:prstGeom prst="rect">
            <a:avLst/>
          </a:prstGeom>
          <a:noFill/>
          <a:ln>
            <a:noFill/>
          </a:ln>
        </p:spPr>
        <p:txBody>
          <a:bodyPr spcFirstLastPara="1" wrap="square" lIns="121900" tIns="121900" rIns="121900" bIns="121900" anchor="t" anchorCtr="0">
            <a:noAutofit/>
          </a:bodyPr>
          <a:lstStyle/>
          <a:p>
            <a:pPr algn="ctr"/>
            <a:r>
              <a:rPr lang="it" sz="2400">
                <a:solidFill>
                  <a:srgbClr val="00387E"/>
                </a:solidFill>
              </a:rPr>
              <a:t>S</a:t>
            </a:r>
            <a:endParaRPr sz="2400">
              <a:solidFill>
                <a:srgbClr val="00387E"/>
              </a:solidFill>
            </a:endParaRPr>
          </a:p>
        </p:txBody>
      </p:sp>
      <p:sp>
        <p:nvSpPr>
          <p:cNvPr id="157" name="Shape 157"/>
          <p:cNvSpPr txBox="1"/>
          <p:nvPr/>
        </p:nvSpPr>
        <p:spPr>
          <a:xfrm>
            <a:off x="7870033" y="2870184"/>
            <a:ext cx="1163600" cy="609600"/>
          </a:xfrm>
          <a:prstGeom prst="rect">
            <a:avLst/>
          </a:prstGeom>
          <a:noFill/>
          <a:ln>
            <a:noFill/>
          </a:ln>
        </p:spPr>
        <p:txBody>
          <a:bodyPr spcFirstLastPara="1" wrap="square" lIns="121900" tIns="121900" rIns="121900" bIns="121900" anchor="t" anchorCtr="0">
            <a:noAutofit/>
          </a:bodyPr>
          <a:lstStyle/>
          <a:p>
            <a:pPr algn="ctr"/>
            <a:r>
              <a:rPr lang="it" sz="2400">
                <a:solidFill>
                  <a:srgbClr val="00387E"/>
                </a:solidFill>
              </a:rPr>
              <a:t>I</a:t>
            </a:r>
            <a:endParaRPr sz="2400">
              <a:solidFill>
                <a:srgbClr val="00387E"/>
              </a:solidFill>
            </a:endParaRPr>
          </a:p>
        </p:txBody>
      </p:sp>
      <p:sp>
        <p:nvSpPr>
          <p:cNvPr id="158" name="Shape 158"/>
          <p:cNvSpPr txBox="1"/>
          <p:nvPr/>
        </p:nvSpPr>
        <p:spPr>
          <a:xfrm>
            <a:off x="3001033" y="2086067"/>
            <a:ext cx="2059200" cy="609600"/>
          </a:xfrm>
          <a:prstGeom prst="rect">
            <a:avLst/>
          </a:prstGeom>
          <a:noFill/>
          <a:ln>
            <a:noFill/>
          </a:ln>
        </p:spPr>
        <p:txBody>
          <a:bodyPr spcFirstLastPara="1" wrap="square" lIns="121900" tIns="121900" rIns="121900" bIns="121900" anchor="t" anchorCtr="0">
            <a:noAutofit/>
          </a:bodyPr>
          <a:lstStyle/>
          <a:p>
            <a:pPr algn="ctr"/>
            <a:r>
              <a:rPr lang="it" sz="2400"/>
              <a:t>Susceptible</a:t>
            </a:r>
            <a:endParaRPr sz="2400"/>
          </a:p>
        </p:txBody>
      </p:sp>
      <p:sp>
        <p:nvSpPr>
          <p:cNvPr id="159" name="Shape 159"/>
          <p:cNvSpPr txBox="1"/>
          <p:nvPr/>
        </p:nvSpPr>
        <p:spPr>
          <a:xfrm>
            <a:off x="7422233" y="2038833"/>
            <a:ext cx="2059200" cy="609600"/>
          </a:xfrm>
          <a:prstGeom prst="rect">
            <a:avLst/>
          </a:prstGeom>
          <a:noFill/>
          <a:ln>
            <a:noFill/>
          </a:ln>
        </p:spPr>
        <p:txBody>
          <a:bodyPr spcFirstLastPara="1" wrap="square" lIns="121900" tIns="121900" rIns="121900" bIns="121900" anchor="t" anchorCtr="0">
            <a:noAutofit/>
          </a:bodyPr>
          <a:lstStyle/>
          <a:p>
            <a:pPr algn="ctr"/>
            <a:r>
              <a:rPr lang="it" sz="2400"/>
              <a:t>Infectious</a:t>
            </a:r>
            <a:endParaRPr sz="2400"/>
          </a:p>
        </p:txBody>
      </p:sp>
      <p:sp>
        <p:nvSpPr>
          <p:cNvPr id="160" name="Shape 160"/>
          <p:cNvSpPr/>
          <p:nvPr/>
        </p:nvSpPr>
        <p:spPr>
          <a:xfrm>
            <a:off x="5144033" y="3719433"/>
            <a:ext cx="2252800" cy="311600"/>
          </a:xfrm>
          <a:prstGeom prst="rightArrow">
            <a:avLst>
              <a:gd name="adj1" fmla="val 50000"/>
              <a:gd name="adj2" fmla="val 50000"/>
            </a:avLst>
          </a:prstGeom>
          <a:solidFill>
            <a:srgbClr val="C6DFFF"/>
          </a:solidFill>
          <a:ln w="19050" cap="flat" cmpd="sng">
            <a:solidFill>
              <a:srgbClr val="0038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61" name="Shape 161" descr="A_Sick_Girl_In_Bed_With_Her_Teddy_Bear_Royalty_Free_Clipart_Picture_091121-140202-711009.png"/>
          <p:cNvPicPr preferRelativeResize="0"/>
          <p:nvPr/>
        </p:nvPicPr>
        <p:blipFill>
          <a:blip r:embed="rId3">
            <a:alphaModFix/>
          </a:blip>
          <a:stretch>
            <a:fillRect/>
          </a:stretch>
        </p:blipFill>
        <p:spPr>
          <a:xfrm>
            <a:off x="7482833" y="3503442"/>
            <a:ext cx="2059200" cy="2288025"/>
          </a:xfrm>
          <a:prstGeom prst="rect">
            <a:avLst/>
          </a:prstGeom>
          <a:noFill/>
          <a:ln>
            <a:noFill/>
          </a:ln>
        </p:spPr>
      </p:pic>
      <p:pic>
        <p:nvPicPr>
          <p:cNvPr id="162" name="Shape 162" descr="playing-tennis-cartoon-girl1.png"/>
          <p:cNvPicPr preferRelativeResize="0"/>
          <p:nvPr/>
        </p:nvPicPr>
        <p:blipFill>
          <a:blip r:embed="rId4">
            <a:alphaModFix/>
          </a:blip>
          <a:stretch>
            <a:fillRect/>
          </a:stretch>
        </p:blipFill>
        <p:spPr>
          <a:xfrm>
            <a:off x="3105199" y="3479801"/>
            <a:ext cx="1850867" cy="2582633"/>
          </a:xfrm>
          <a:prstGeom prst="rect">
            <a:avLst/>
          </a:prstGeom>
          <a:noFill/>
          <a:ln>
            <a:noFill/>
          </a:ln>
        </p:spPr>
      </p:pic>
      <p:sp>
        <p:nvSpPr>
          <p:cNvPr id="163" name="Shape 163"/>
          <p:cNvSpPr/>
          <p:nvPr/>
        </p:nvSpPr>
        <p:spPr>
          <a:xfrm>
            <a:off x="5120833" y="4515433"/>
            <a:ext cx="2294400" cy="311600"/>
          </a:xfrm>
          <a:prstGeom prst="leftArrow">
            <a:avLst>
              <a:gd name="adj1" fmla="val 50000"/>
              <a:gd name="adj2" fmla="val 50000"/>
            </a:avLst>
          </a:prstGeom>
          <a:solidFill>
            <a:srgbClr val="C6DFFF"/>
          </a:solidFill>
          <a:ln w="19050" cap="flat" cmpd="sng">
            <a:solidFill>
              <a:srgbClr val="0038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4" name="Shape 164"/>
          <p:cNvSpPr txBox="1"/>
          <p:nvPr/>
        </p:nvSpPr>
        <p:spPr>
          <a:xfrm>
            <a:off x="6594299" y="534163"/>
            <a:ext cx="5164667" cy="782866"/>
          </a:xfrm>
          <a:prstGeom prst="rect">
            <a:avLst/>
          </a:prstGeom>
          <a:noFill/>
          <a:ln>
            <a:noFill/>
          </a:ln>
        </p:spPr>
        <p:txBody>
          <a:bodyPr spcFirstLastPara="1" wrap="square" lIns="121900" tIns="121900" rIns="121900" bIns="121900" anchor="t" anchorCtr="0">
            <a:noAutofit/>
          </a:bodyPr>
          <a:lstStyle/>
          <a:p>
            <a:r>
              <a:rPr lang="it" sz="2800" b="1" dirty="0">
                <a:solidFill>
                  <a:schemeClr val="dk1"/>
                </a:solidFill>
              </a:rPr>
              <a:t>SIS MODEL</a:t>
            </a:r>
            <a:r>
              <a:rPr lang="it" sz="2800" dirty="0">
                <a:solidFill>
                  <a:schemeClr val="dk1"/>
                </a:solidFill>
              </a:rPr>
              <a:t>: </a:t>
            </a:r>
            <a:r>
              <a:rPr lang="it" sz="2000" dirty="0">
                <a:solidFill>
                  <a:schemeClr val="dk1"/>
                </a:solidFill>
              </a:rPr>
              <a:t>for common cold</a:t>
            </a:r>
            <a:endParaRPr sz="2000" dirty="0"/>
          </a:p>
        </p:txBody>
      </p:sp>
    </p:spTree>
    <p:extLst>
      <p:ext uri="{BB962C8B-B14F-4D97-AF65-F5344CB8AC3E}">
        <p14:creationId xmlns:p14="http://schemas.microsoft.com/office/powerpoint/2010/main" val="2549041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br>
              <a:rPr lang="it" dirty="0"/>
            </a:br>
            <a:r>
              <a:rPr lang="it-IT" dirty="0" err="1"/>
              <a:t>Compartmental</a:t>
            </a:r>
            <a:r>
              <a:rPr lang="it-IT" dirty="0"/>
              <a:t> </a:t>
            </a:r>
            <a:r>
              <a:rPr lang="it-IT" dirty="0" err="1"/>
              <a:t>Models</a:t>
            </a:r>
            <a:endParaRPr lang="it-IT" dirty="0"/>
          </a:p>
          <a:p>
            <a:r>
              <a:rPr lang="it" sz="2400" dirty="0"/>
              <a:t>[</a:t>
            </a:r>
            <a:r>
              <a:rPr lang="it" sz="2400" dirty="0">
                <a:latin typeface="Verdana"/>
                <a:ea typeface="Verdana"/>
                <a:cs typeface="Verdana"/>
                <a:sym typeface="Verdana"/>
              </a:rPr>
              <a:t>Kermack &amp; McKendrick, 1927</a:t>
            </a:r>
            <a:r>
              <a:rPr lang="it" sz="2400" dirty="0"/>
              <a:t>]</a:t>
            </a:r>
            <a:endParaRPr b="0" dirty="0"/>
          </a:p>
        </p:txBody>
      </p:sp>
      <p:sp>
        <p:nvSpPr>
          <p:cNvPr id="133" name="Shape 133"/>
          <p:cNvSpPr/>
          <p:nvPr/>
        </p:nvSpPr>
        <p:spPr>
          <a:xfrm>
            <a:off x="4848167" y="2819567"/>
            <a:ext cx="2180400" cy="3552000"/>
          </a:xfrm>
          <a:prstGeom prst="flowChartAlternateProcess">
            <a:avLst/>
          </a:prstGeom>
          <a:noFill/>
          <a:ln w="19050" cap="flat" cmpd="sng">
            <a:solidFill>
              <a:srgbClr val="00387E"/>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34" name="Shape 134"/>
          <p:cNvSpPr/>
          <p:nvPr/>
        </p:nvSpPr>
        <p:spPr>
          <a:xfrm>
            <a:off x="8180200" y="2705100"/>
            <a:ext cx="2180400" cy="3552000"/>
          </a:xfrm>
          <a:prstGeom prst="flowChartAlternateProcess">
            <a:avLst/>
          </a:prstGeom>
          <a:noFill/>
          <a:ln w="19050" cap="flat" cmpd="sng">
            <a:solidFill>
              <a:srgbClr val="0038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5" name="Shape 135"/>
          <p:cNvSpPr/>
          <p:nvPr/>
        </p:nvSpPr>
        <p:spPr>
          <a:xfrm>
            <a:off x="1360467" y="2747500"/>
            <a:ext cx="2180400" cy="3552000"/>
          </a:xfrm>
          <a:prstGeom prst="flowChartAlternateProcess">
            <a:avLst/>
          </a:prstGeom>
          <a:noFill/>
          <a:ln w="19050" cap="flat" cmpd="sng">
            <a:solidFill>
              <a:srgbClr val="0038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6" name="Shape 136"/>
          <p:cNvSpPr txBox="1"/>
          <p:nvPr/>
        </p:nvSpPr>
        <p:spPr>
          <a:xfrm>
            <a:off x="1776833" y="2833867"/>
            <a:ext cx="1163600" cy="609600"/>
          </a:xfrm>
          <a:prstGeom prst="rect">
            <a:avLst/>
          </a:prstGeom>
          <a:noFill/>
          <a:ln>
            <a:noFill/>
          </a:ln>
        </p:spPr>
        <p:txBody>
          <a:bodyPr spcFirstLastPara="1" wrap="square" lIns="121900" tIns="121900" rIns="121900" bIns="121900" anchor="t" anchorCtr="0">
            <a:noAutofit/>
          </a:bodyPr>
          <a:lstStyle/>
          <a:p>
            <a:pPr algn="ctr"/>
            <a:r>
              <a:rPr lang="it" sz="2400">
                <a:solidFill>
                  <a:srgbClr val="00387E"/>
                </a:solidFill>
              </a:rPr>
              <a:t>S</a:t>
            </a:r>
            <a:endParaRPr sz="2400">
              <a:solidFill>
                <a:srgbClr val="00387E"/>
              </a:solidFill>
            </a:endParaRPr>
          </a:p>
        </p:txBody>
      </p:sp>
      <p:sp>
        <p:nvSpPr>
          <p:cNvPr id="137" name="Shape 137"/>
          <p:cNvSpPr txBox="1"/>
          <p:nvPr/>
        </p:nvSpPr>
        <p:spPr>
          <a:xfrm>
            <a:off x="5249333" y="2942600"/>
            <a:ext cx="1163600" cy="609600"/>
          </a:xfrm>
          <a:prstGeom prst="rect">
            <a:avLst/>
          </a:prstGeom>
          <a:noFill/>
          <a:ln>
            <a:noFill/>
          </a:ln>
        </p:spPr>
        <p:txBody>
          <a:bodyPr spcFirstLastPara="1" wrap="square" lIns="121900" tIns="121900" rIns="121900" bIns="121900" anchor="t" anchorCtr="0">
            <a:noAutofit/>
          </a:bodyPr>
          <a:lstStyle/>
          <a:p>
            <a:pPr algn="ctr"/>
            <a:r>
              <a:rPr lang="it" sz="2400">
                <a:solidFill>
                  <a:srgbClr val="00387E"/>
                </a:solidFill>
              </a:rPr>
              <a:t>I</a:t>
            </a:r>
            <a:endParaRPr sz="2400">
              <a:solidFill>
                <a:srgbClr val="00387E"/>
              </a:solidFill>
            </a:endParaRPr>
          </a:p>
        </p:txBody>
      </p:sp>
      <p:sp>
        <p:nvSpPr>
          <p:cNvPr id="138" name="Shape 138"/>
          <p:cNvSpPr txBox="1"/>
          <p:nvPr/>
        </p:nvSpPr>
        <p:spPr>
          <a:xfrm>
            <a:off x="8629800" y="2942600"/>
            <a:ext cx="1163600" cy="609600"/>
          </a:xfrm>
          <a:prstGeom prst="rect">
            <a:avLst/>
          </a:prstGeom>
          <a:noFill/>
          <a:ln>
            <a:noFill/>
          </a:ln>
        </p:spPr>
        <p:txBody>
          <a:bodyPr spcFirstLastPara="1" wrap="square" lIns="121900" tIns="121900" rIns="121900" bIns="121900" anchor="t" anchorCtr="0">
            <a:noAutofit/>
          </a:bodyPr>
          <a:lstStyle/>
          <a:p>
            <a:pPr algn="ctr"/>
            <a:r>
              <a:rPr lang="it" sz="2400">
                <a:solidFill>
                  <a:srgbClr val="00387E"/>
                </a:solidFill>
              </a:rPr>
              <a:t>R</a:t>
            </a:r>
            <a:endParaRPr sz="2400">
              <a:solidFill>
                <a:srgbClr val="00387E"/>
              </a:solidFill>
            </a:endParaRPr>
          </a:p>
        </p:txBody>
      </p:sp>
      <p:sp>
        <p:nvSpPr>
          <p:cNvPr id="139" name="Shape 139"/>
          <p:cNvSpPr txBox="1"/>
          <p:nvPr/>
        </p:nvSpPr>
        <p:spPr>
          <a:xfrm>
            <a:off x="1421067" y="2137900"/>
            <a:ext cx="2059200" cy="609600"/>
          </a:xfrm>
          <a:prstGeom prst="rect">
            <a:avLst/>
          </a:prstGeom>
          <a:noFill/>
          <a:ln>
            <a:noFill/>
          </a:ln>
        </p:spPr>
        <p:txBody>
          <a:bodyPr spcFirstLastPara="1" wrap="square" lIns="121900" tIns="121900" rIns="121900" bIns="121900" anchor="t" anchorCtr="0">
            <a:noAutofit/>
          </a:bodyPr>
          <a:lstStyle/>
          <a:p>
            <a:pPr algn="ctr"/>
            <a:r>
              <a:rPr lang="it" sz="2400">
                <a:solidFill>
                  <a:schemeClr val="dk1"/>
                </a:solidFill>
              </a:rPr>
              <a:t>Susceptible</a:t>
            </a:r>
            <a:endParaRPr sz="2400">
              <a:solidFill>
                <a:schemeClr val="dk1"/>
              </a:solidFill>
            </a:endParaRPr>
          </a:p>
        </p:txBody>
      </p:sp>
      <p:sp>
        <p:nvSpPr>
          <p:cNvPr id="140" name="Shape 140"/>
          <p:cNvSpPr txBox="1"/>
          <p:nvPr/>
        </p:nvSpPr>
        <p:spPr>
          <a:xfrm>
            <a:off x="4848167" y="2137900"/>
            <a:ext cx="2059200" cy="609600"/>
          </a:xfrm>
          <a:prstGeom prst="rect">
            <a:avLst/>
          </a:prstGeom>
          <a:noFill/>
          <a:ln>
            <a:noFill/>
          </a:ln>
        </p:spPr>
        <p:txBody>
          <a:bodyPr spcFirstLastPara="1" wrap="square" lIns="121900" tIns="121900" rIns="121900" bIns="121900" anchor="t" anchorCtr="0">
            <a:noAutofit/>
          </a:bodyPr>
          <a:lstStyle/>
          <a:p>
            <a:pPr algn="ctr"/>
            <a:r>
              <a:rPr lang="it" sz="2400">
                <a:solidFill>
                  <a:schemeClr val="dk1"/>
                </a:solidFill>
              </a:rPr>
              <a:t>Infectious</a:t>
            </a:r>
            <a:endParaRPr sz="2400">
              <a:solidFill>
                <a:schemeClr val="dk1"/>
              </a:solidFill>
            </a:endParaRPr>
          </a:p>
        </p:txBody>
      </p:sp>
      <p:sp>
        <p:nvSpPr>
          <p:cNvPr id="141" name="Shape 141"/>
          <p:cNvSpPr txBox="1"/>
          <p:nvPr/>
        </p:nvSpPr>
        <p:spPr>
          <a:xfrm>
            <a:off x="8121400" y="2137900"/>
            <a:ext cx="2059200" cy="609600"/>
          </a:xfrm>
          <a:prstGeom prst="rect">
            <a:avLst/>
          </a:prstGeom>
          <a:noFill/>
          <a:ln>
            <a:noFill/>
          </a:ln>
        </p:spPr>
        <p:txBody>
          <a:bodyPr spcFirstLastPara="1" wrap="square" lIns="121900" tIns="121900" rIns="121900" bIns="121900" anchor="t" anchorCtr="0">
            <a:noAutofit/>
          </a:bodyPr>
          <a:lstStyle/>
          <a:p>
            <a:pPr algn="ctr"/>
            <a:r>
              <a:rPr lang="it" sz="2400"/>
              <a:t>Removed</a:t>
            </a:r>
            <a:endParaRPr sz="2400"/>
          </a:p>
        </p:txBody>
      </p:sp>
      <p:sp>
        <p:nvSpPr>
          <p:cNvPr id="142" name="Shape 142"/>
          <p:cNvSpPr/>
          <p:nvPr/>
        </p:nvSpPr>
        <p:spPr>
          <a:xfrm>
            <a:off x="3551800" y="4439767"/>
            <a:ext cx="1254000" cy="311600"/>
          </a:xfrm>
          <a:prstGeom prst="rightArrow">
            <a:avLst>
              <a:gd name="adj1" fmla="val 50000"/>
              <a:gd name="adj2" fmla="val 50000"/>
            </a:avLst>
          </a:prstGeom>
          <a:solidFill>
            <a:srgbClr val="C6DFFF"/>
          </a:solidFill>
          <a:ln w="19050" cap="flat" cmpd="sng">
            <a:solidFill>
              <a:srgbClr val="0038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3" name="Shape 143"/>
          <p:cNvSpPr/>
          <p:nvPr/>
        </p:nvSpPr>
        <p:spPr>
          <a:xfrm>
            <a:off x="7043584" y="4367700"/>
            <a:ext cx="1121600" cy="311600"/>
          </a:xfrm>
          <a:prstGeom prst="rightArrow">
            <a:avLst>
              <a:gd name="adj1" fmla="val 50000"/>
              <a:gd name="adj2" fmla="val 50000"/>
            </a:avLst>
          </a:prstGeom>
          <a:solidFill>
            <a:srgbClr val="C6DFFF"/>
          </a:solidFill>
          <a:ln w="19050" cap="flat" cmpd="sng">
            <a:solidFill>
              <a:srgbClr val="0038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44" name="Shape 144" descr="playing-tennis-cartoon-girl1.png"/>
          <p:cNvPicPr preferRelativeResize="0"/>
          <p:nvPr/>
        </p:nvPicPr>
        <p:blipFill>
          <a:blip r:embed="rId3">
            <a:alphaModFix/>
          </a:blip>
          <a:stretch>
            <a:fillRect/>
          </a:stretch>
        </p:blipFill>
        <p:spPr>
          <a:xfrm>
            <a:off x="1475499" y="3455934"/>
            <a:ext cx="1850867" cy="2582633"/>
          </a:xfrm>
          <a:prstGeom prst="rect">
            <a:avLst/>
          </a:prstGeom>
          <a:noFill/>
          <a:ln>
            <a:noFill/>
          </a:ln>
        </p:spPr>
      </p:pic>
      <p:pic>
        <p:nvPicPr>
          <p:cNvPr id="145" name="Shape 145" descr="playing-tennis-cartoon-girl1.png"/>
          <p:cNvPicPr preferRelativeResize="0"/>
          <p:nvPr/>
        </p:nvPicPr>
        <p:blipFill>
          <a:blip r:embed="rId3">
            <a:alphaModFix/>
          </a:blip>
          <a:stretch>
            <a:fillRect/>
          </a:stretch>
        </p:blipFill>
        <p:spPr>
          <a:xfrm>
            <a:off x="8335899" y="3455934"/>
            <a:ext cx="1850867" cy="2582633"/>
          </a:xfrm>
          <a:prstGeom prst="rect">
            <a:avLst/>
          </a:prstGeom>
          <a:noFill/>
          <a:ln>
            <a:noFill/>
          </a:ln>
        </p:spPr>
      </p:pic>
      <p:pic>
        <p:nvPicPr>
          <p:cNvPr id="146" name="Shape 146" descr="A_Sick_Girl_In_Bed_With_Her_Teddy_Bear_Royalty_Free_Clipart_Picture_091121-140202-711009.png"/>
          <p:cNvPicPr preferRelativeResize="0"/>
          <p:nvPr/>
        </p:nvPicPr>
        <p:blipFill>
          <a:blip r:embed="rId4">
            <a:alphaModFix/>
          </a:blip>
          <a:stretch>
            <a:fillRect/>
          </a:stretch>
        </p:blipFill>
        <p:spPr>
          <a:xfrm>
            <a:off x="4908784" y="3603242"/>
            <a:ext cx="2059200" cy="2288025"/>
          </a:xfrm>
          <a:prstGeom prst="rect">
            <a:avLst/>
          </a:prstGeom>
          <a:noFill/>
          <a:ln>
            <a:noFill/>
          </a:ln>
        </p:spPr>
      </p:pic>
      <p:sp>
        <p:nvSpPr>
          <p:cNvPr id="18" name="Shape 164">
            <a:extLst>
              <a:ext uri="{FF2B5EF4-FFF2-40B4-BE49-F238E27FC236}">
                <a16:creationId xmlns:a16="http://schemas.microsoft.com/office/drawing/2014/main" id="{B94A16F7-F7D6-514F-87A7-D435535E185A}"/>
              </a:ext>
            </a:extLst>
          </p:cNvPr>
          <p:cNvSpPr txBox="1"/>
          <p:nvPr/>
        </p:nvSpPr>
        <p:spPr>
          <a:xfrm>
            <a:off x="6594299" y="534163"/>
            <a:ext cx="5164667" cy="782866"/>
          </a:xfrm>
          <a:prstGeom prst="rect">
            <a:avLst/>
          </a:prstGeom>
          <a:noFill/>
          <a:ln>
            <a:noFill/>
          </a:ln>
        </p:spPr>
        <p:txBody>
          <a:bodyPr spcFirstLastPara="1" wrap="square" lIns="121900" tIns="121900" rIns="121900" bIns="121900" anchor="t" anchorCtr="0">
            <a:noAutofit/>
          </a:bodyPr>
          <a:lstStyle/>
          <a:p>
            <a:r>
              <a:rPr lang="it" sz="2800" b="1" dirty="0">
                <a:solidFill>
                  <a:schemeClr val="dk1"/>
                </a:solidFill>
              </a:rPr>
              <a:t>SIR MODEL</a:t>
            </a:r>
            <a:endParaRPr sz="2000" dirty="0"/>
          </a:p>
        </p:txBody>
      </p:sp>
    </p:spTree>
    <p:extLst>
      <p:ext uri="{BB962C8B-B14F-4D97-AF65-F5344CB8AC3E}">
        <p14:creationId xmlns:p14="http://schemas.microsoft.com/office/powerpoint/2010/main" val="3783088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IT" dirty="0" err="1"/>
              <a:t>Compartmental</a:t>
            </a:r>
            <a:r>
              <a:rPr lang="it-IT" dirty="0"/>
              <a:t> </a:t>
            </a:r>
            <a:r>
              <a:rPr lang="it-IT" dirty="0" err="1"/>
              <a:t>Models</a:t>
            </a:r>
            <a:r>
              <a:rPr lang="it-IT" dirty="0"/>
              <a:t> </a:t>
            </a:r>
            <a:r>
              <a:rPr lang="it" dirty="0"/>
              <a:t>- Limits</a:t>
            </a:r>
            <a:endParaRPr dirty="0"/>
          </a:p>
          <a:p>
            <a:r>
              <a:rPr lang="it" sz="2400" dirty="0"/>
              <a:t>[</a:t>
            </a:r>
            <a:r>
              <a:rPr lang="it" sz="2400" dirty="0">
                <a:latin typeface="Verdana"/>
                <a:ea typeface="Verdana"/>
                <a:cs typeface="Verdana"/>
                <a:sym typeface="Verdana"/>
              </a:rPr>
              <a:t>Kermack &amp; McKendrick, 1927</a:t>
            </a:r>
            <a:r>
              <a:rPr lang="it" sz="2400" dirty="0"/>
              <a:t>]</a:t>
            </a:r>
            <a:endParaRPr b="0" dirty="0"/>
          </a:p>
        </p:txBody>
      </p:sp>
      <p:sp>
        <p:nvSpPr>
          <p:cNvPr id="171" name="Shape 171"/>
          <p:cNvSpPr txBox="1">
            <a:spLocks noGrp="1"/>
          </p:cNvSpPr>
          <p:nvPr>
            <p:ph type="body" idx="1"/>
          </p:nvPr>
        </p:nvSpPr>
        <p:spPr>
          <a:xfrm>
            <a:off x="609600" y="1600199"/>
            <a:ext cx="10972800" cy="2011163"/>
          </a:xfrm>
          <a:prstGeom prst="rect">
            <a:avLst/>
          </a:prstGeom>
        </p:spPr>
        <p:txBody>
          <a:bodyPr spcFirstLastPara="1" vert="horz" wrap="square" lIns="121900" tIns="121900" rIns="121900" bIns="121900" rtlCol="0" anchor="t" anchorCtr="0">
            <a:noAutofit/>
          </a:bodyPr>
          <a:lstStyle/>
          <a:p>
            <a:pPr marL="304792" indent="0">
              <a:spcBef>
                <a:spcPts val="0"/>
              </a:spcBef>
              <a:buClr>
                <a:schemeClr val="dk1"/>
              </a:buClr>
              <a:buSzPts val="1800"/>
              <a:buNone/>
            </a:pPr>
            <a:r>
              <a:rPr lang="it" sz="2400" b="1" dirty="0"/>
              <a:t>It does not take into account: </a:t>
            </a:r>
            <a:endParaRPr sz="2400" b="1" dirty="0"/>
          </a:p>
          <a:p>
            <a:pPr indent="-457189">
              <a:buSzPts val="1800"/>
            </a:pPr>
            <a:r>
              <a:rPr lang="it" dirty="0">
                <a:solidFill>
                  <a:srgbClr val="C00000"/>
                </a:solidFill>
              </a:rPr>
              <a:t>Social structure </a:t>
            </a:r>
            <a:r>
              <a:rPr lang="it" dirty="0"/>
              <a:t>(i.e., mean field scenario)</a:t>
            </a:r>
            <a:endParaRPr lang="it-IT" dirty="0"/>
          </a:p>
          <a:p>
            <a:pPr indent="-457189">
              <a:buSzPts val="1800"/>
            </a:pPr>
            <a:r>
              <a:rPr lang="it-IT" dirty="0" err="1">
                <a:solidFill>
                  <a:schemeClr val="tx1">
                    <a:lumMod val="50000"/>
                    <a:lumOff val="50000"/>
                  </a:schemeClr>
                </a:solidFill>
              </a:rPr>
              <a:t>Heterogenous</a:t>
            </a:r>
            <a:r>
              <a:rPr lang="it-IT" dirty="0">
                <a:solidFill>
                  <a:schemeClr val="tx1">
                    <a:lumMod val="50000"/>
                    <a:lumOff val="50000"/>
                  </a:schemeClr>
                </a:solidFill>
              </a:rPr>
              <a:t> mixing</a:t>
            </a:r>
          </a:p>
          <a:p>
            <a:pPr lvl="1" indent="-457189">
              <a:buSzPts val="1800"/>
            </a:pPr>
            <a:r>
              <a:rPr lang="it-IT" sz="2000" dirty="0">
                <a:solidFill>
                  <a:schemeClr val="tx1">
                    <a:lumMod val="50000"/>
                    <a:lumOff val="50000"/>
                  </a:schemeClr>
                </a:solidFill>
              </a:rPr>
              <a:t>An </a:t>
            </a:r>
            <a:r>
              <a:rPr lang="it-IT" sz="2000" dirty="0" err="1">
                <a:solidFill>
                  <a:schemeClr val="tx1">
                    <a:lumMod val="50000"/>
                    <a:lumOff val="50000"/>
                  </a:schemeClr>
                </a:solidFill>
              </a:rPr>
              <a:t>individual</a:t>
            </a:r>
            <a:r>
              <a:rPr lang="it-IT" sz="2000" dirty="0">
                <a:solidFill>
                  <a:schemeClr val="tx1">
                    <a:lumMod val="50000"/>
                    <a:lumOff val="50000"/>
                  </a:schemeClr>
                </a:solidFill>
              </a:rPr>
              <a:t> </a:t>
            </a:r>
            <a:r>
              <a:rPr lang="it-IT" sz="2000" dirty="0" err="1">
                <a:solidFill>
                  <a:schemeClr val="tx1">
                    <a:lumMod val="50000"/>
                    <a:lumOff val="50000"/>
                  </a:schemeClr>
                </a:solidFill>
              </a:rPr>
              <a:t>comes</a:t>
            </a:r>
            <a:r>
              <a:rPr lang="it-IT" sz="2000" dirty="0">
                <a:solidFill>
                  <a:schemeClr val="tx1">
                    <a:lumMod val="50000"/>
                    <a:lumOff val="50000"/>
                  </a:schemeClr>
                </a:solidFill>
              </a:rPr>
              <a:t> </a:t>
            </a:r>
            <a:r>
              <a:rPr lang="it-IT" sz="2000" dirty="0" err="1">
                <a:solidFill>
                  <a:schemeClr val="tx1">
                    <a:lumMod val="50000"/>
                    <a:lumOff val="50000"/>
                  </a:schemeClr>
                </a:solidFill>
              </a:rPr>
              <a:t>into</a:t>
            </a:r>
            <a:r>
              <a:rPr lang="it-IT" sz="2000" dirty="0">
                <a:solidFill>
                  <a:schemeClr val="tx1">
                    <a:lumMod val="50000"/>
                    <a:lumOff val="50000"/>
                  </a:schemeClr>
                </a:solidFill>
              </a:rPr>
              <a:t> </a:t>
            </a:r>
            <a:r>
              <a:rPr lang="it-IT" sz="2000" dirty="0" err="1">
                <a:solidFill>
                  <a:schemeClr val="tx1">
                    <a:lumMod val="50000"/>
                    <a:lumOff val="50000"/>
                  </a:schemeClr>
                </a:solidFill>
              </a:rPr>
              <a:t>contact</a:t>
            </a:r>
            <a:r>
              <a:rPr lang="it-IT" sz="2000" dirty="0">
                <a:solidFill>
                  <a:schemeClr val="tx1">
                    <a:lumMod val="50000"/>
                    <a:lumOff val="50000"/>
                  </a:schemeClr>
                </a:solidFill>
              </a:rPr>
              <a:t> </a:t>
            </a:r>
            <a:r>
              <a:rPr lang="it-IT" sz="2000" dirty="0" err="1">
                <a:solidFill>
                  <a:schemeClr val="tx1">
                    <a:lumMod val="50000"/>
                    <a:lumOff val="50000"/>
                  </a:schemeClr>
                </a:solidFill>
              </a:rPr>
              <a:t>only</a:t>
            </a:r>
            <a:r>
              <a:rPr lang="it-IT" sz="2000" dirty="0">
                <a:solidFill>
                  <a:schemeClr val="tx1">
                    <a:lumMod val="50000"/>
                    <a:lumOff val="50000"/>
                  </a:schemeClr>
                </a:solidFill>
              </a:rPr>
              <a:t> with a </a:t>
            </a:r>
            <a:r>
              <a:rPr lang="it-IT" sz="2000" dirty="0" err="1">
                <a:solidFill>
                  <a:schemeClr val="tx1">
                    <a:lumMod val="50000"/>
                    <a:lumOff val="50000"/>
                  </a:schemeClr>
                </a:solidFill>
              </a:rPr>
              <a:t>restricted</a:t>
            </a:r>
            <a:r>
              <a:rPr lang="it-IT" sz="2000" dirty="0">
                <a:solidFill>
                  <a:schemeClr val="tx1">
                    <a:lumMod val="50000"/>
                    <a:lumOff val="50000"/>
                  </a:schemeClr>
                </a:solidFill>
              </a:rPr>
              <a:t> set of </a:t>
            </a:r>
            <a:r>
              <a:rPr lang="it-IT" sz="2000" dirty="0" err="1">
                <a:solidFill>
                  <a:schemeClr val="tx1">
                    <a:lumMod val="50000"/>
                    <a:lumOff val="50000"/>
                  </a:schemeClr>
                </a:solidFill>
              </a:rPr>
              <a:t>peers</a:t>
            </a:r>
            <a:endParaRPr lang="it-IT" sz="2000" dirty="0">
              <a:solidFill>
                <a:schemeClr val="tx1">
                  <a:lumMod val="50000"/>
                  <a:lumOff val="50000"/>
                </a:schemeClr>
              </a:solidFill>
            </a:endParaRPr>
          </a:p>
          <a:p>
            <a:pPr marL="0" indent="0">
              <a:buNone/>
            </a:pPr>
            <a:endParaRPr sz="2400" dirty="0"/>
          </a:p>
        </p:txBody>
      </p:sp>
      <p:grpSp>
        <p:nvGrpSpPr>
          <p:cNvPr id="8" name="Gruppo 7">
            <a:extLst>
              <a:ext uri="{FF2B5EF4-FFF2-40B4-BE49-F238E27FC236}">
                <a16:creationId xmlns:a16="http://schemas.microsoft.com/office/drawing/2014/main" id="{164609C6-11AE-FA47-8A30-BE25AC8D118E}"/>
              </a:ext>
            </a:extLst>
          </p:cNvPr>
          <p:cNvGrpSpPr/>
          <p:nvPr/>
        </p:nvGrpSpPr>
        <p:grpSpPr>
          <a:xfrm>
            <a:off x="8728363" y="3611362"/>
            <a:ext cx="2462151" cy="2568038"/>
            <a:chOff x="7788233" y="3429000"/>
            <a:chExt cx="3192483" cy="3374846"/>
          </a:xfrm>
        </p:grpSpPr>
        <p:pic>
          <p:nvPicPr>
            <p:cNvPr id="9" name="Immagine 8">
              <a:extLst>
                <a:ext uri="{FF2B5EF4-FFF2-40B4-BE49-F238E27FC236}">
                  <a16:creationId xmlns:a16="http://schemas.microsoft.com/office/drawing/2014/main" id="{DA9E1975-ED75-9F47-ADC6-803F72489935}"/>
                </a:ext>
              </a:extLst>
            </p:cNvPr>
            <p:cNvPicPr>
              <a:picLocks noChangeAspect="1"/>
            </p:cNvPicPr>
            <p:nvPr/>
          </p:nvPicPr>
          <p:blipFill>
            <a:blip r:embed="rId3"/>
            <a:stretch>
              <a:fillRect/>
            </a:stretch>
          </p:blipFill>
          <p:spPr>
            <a:xfrm>
              <a:off x="8001000" y="3429000"/>
              <a:ext cx="2743200" cy="2971800"/>
            </a:xfrm>
            <a:prstGeom prst="rect">
              <a:avLst/>
            </a:prstGeom>
          </p:spPr>
        </p:pic>
        <p:pic>
          <p:nvPicPr>
            <p:cNvPr id="10" name="Immagine 9">
              <a:extLst>
                <a:ext uri="{FF2B5EF4-FFF2-40B4-BE49-F238E27FC236}">
                  <a16:creationId xmlns:a16="http://schemas.microsoft.com/office/drawing/2014/main" id="{D413FF65-F2C4-574B-B311-5DA6588D0550}"/>
                </a:ext>
              </a:extLst>
            </p:cNvPr>
            <p:cNvPicPr>
              <a:picLocks noChangeAspect="1"/>
            </p:cNvPicPr>
            <p:nvPr/>
          </p:nvPicPr>
          <p:blipFill>
            <a:blip r:embed="rId4"/>
            <a:stretch>
              <a:fillRect/>
            </a:stretch>
          </p:blipFill>
          <p:spPr>
            <a:xfrm>
              <a:off x="7788233" y="3611363"/>
              <a:ext cx="3192483" cy="3192483"/>
            </a:xfrm>
            <a:prstGeom prst="rect">
              <a:avLst/>
            </a:prstGeom>
          </p:spPr>
        </p:pic>
      </p:grpSp>
    </p:spTree>
    <p:extLst>
      <p:ext uri="{BB962C8B-B14F-4D97-AF65-F5344CB8AC3E}">
        <p14:creationId xmlns:p14="http://schemas.microsoft.com/office/powerpoint/2010/main" val="3137225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8" name="Shape 178"/>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IT" sz="4800" dirty="0" err="1"/>
              <a:t>Threshold</a:t>
            </a:r>
            <a:r>
              <a:rPr lang="it-IT" sz="4800" dirty="0"/>
              <a:t> </a:t>
            </a:r>
            <a:r>
              <a:rPr lang="it-IT" sz="4800" dirty="0" err="1"/>
              <a:t>Models</a:t>
            </a:r>
            <a:endParaRPr dirty="0"/>
          </a:p>
          <a:p>
            <a:r>
              <a:rPr lang="it" sz="2400" dirty="0"/>
              <a:t>[Granovetter, ‘78]</a:t>
            </a:r>
            <a:endParaRPr sz="2400" dirty="0"/>
          </a:p>
        </p:txBody>
      </p:sp>
      <p:sp>
        <p:nvSpPr>
          <p:cNvPr id="177" name="Shape 177"/>
          <p:cNvSpPr txBox="1">
            <a:spLocks noGrp="1"/>
          </p:cNvSpPr>
          <p:nvPr>
            <p:ph type="body" idx="1"/>
          </p:nvPr>
        </p:nvSpPr>
        <p:spPr>
          <a:xfrm>
            <a:off x="609600" y="1417837"/>
            <a:ext cx="10972800" cy="5440163"/>
          </a:xfrm>
          <a:prstGeom prst="rect">
            <a:avLst/>
          </a:prstGeom>
        </p:spPr>
        <p:txBody>
          <a:bodyPr spcFirstLastPara="1" vert="horz" wrap="square" lIns="121900" tIns="121900" rIns="121900" bIns="121900" rtlCol="0" anchor="t" anchorCtr="0">
            <a:noAutofit/>
          </a:bodyPr>
          <a:lstStyle/>
          <a:p>
            <a:pPr indent="-457189">
              <a:spcBef>
                <a:spcPts val="0"/>
              </a:spcBef>
              <a:buClr>
                <a:schemeClr val="dk1"/>
              </a:buClr>
              <a:buSzPts val="1800"/>
              <a:buFont typeface="Arial"/>
              <a:buChar char="●"/>
            </a:pPr>
            <a:r>
              <a:rPr lang="it" sz="2400" dirty="0"/>
              <a:t>Model for:</a:t>
            </a:r>
            <a:endParaRPr sz="2400" dirty="0"/>
          </a:p>
          <a:p>
            <a:pPr lvl="1" indent="-457189">
              <a:buClr>
                <a:schemeClr val="dk1"/>
              </a:buClr>
              <a:buSzPts val="1800"/>
              <a:buFont typeface="Arial"/>
              <a:buChar char="○"/>
            </a:pPr>
            <a:r>
              <a:rPr lang="it" sz="2000" dirty="0"/>
              <a:t>Riots, protests</a:t>
            </a:r>
            <a:endParaRPr sz="2000" dirty="0"/>
          </a:p>
          <a:p>
            <a:pPr lvl="1" indent="-457189">
              <a:buClr>
                <a:schemeClr val="dk1"/>
              </a:buClr>
              <a:buSzPts val="1800"/>
              <a:buFont typeface="Arial"/>
              <a:buChar char="○"/>
            </a:pPr>
            <a:r>
              <a:rPr lang="it" sz="2000" dirty="0"/>
              <a:t>Neighborhoods in cities changing ethnic composition </a:t>
            </a:r>
            <a:endParaRPr sz="2000" dirty="0"/>
          </a:p>
          <a:p>
            <a:pPr indent="-457189">
              <a:spcBef>
                <a:spcPts val="0"/>
              </a:spcBef>
              <a:buClr>
                <a:schemeClr val="dk1"/>
              </a:buClr>
              <a:buSzPts val="1800"/>
              <a:buFont typeface="Arial"/>
              <a:buChar char="●"/>
            </a:pPr>
            <a:r>
              <a:rPr lang="it" sz="2400" dirty="0"/>
              <a:t>Each person i has a threshold </a:t>
            </a:r>
            <a:r>
              <a:rPr lang="it" sz="2400" dirty="0">
                <a:solidFill>
                  <a:srgbClr val="C00000"/>
                </a:solidFill>
              </a:rPr>
              <a:t>t</a:t>
            </a:r>
            <a:r>
              <a:rPr lang="it" sz="2400" baseline="-25000" dirty="0">
                <a:solidFill>
                  <a:srgbClr val="C00000"/>
                </a:solidFill>
              </a:rPr>
              <a:t>i</a:t>
            </a:r>
            <a:r>
              <a:rPr lang="it" sz="2400" dirty="0"/>
              <a:t> </a:t>
            </a:r>
            <a:endParaRPr sz="2400" dirty="0"/>
          </a:p>
          <a:p>
            <a:pPr indent="-457189">
              <a:spcBef>
                <a:spcPts val="0"/>
              </a:spcBef>
              <a:buClr>
                <a:schemeClr val="dk1"/>
              </a:buClr>
              <a:buSzPts val="1800"/>
              <a:buFont typeface="Arial"/>
              <a:buChar char="●"/>
            </a:pPr>
            <a:r>
              <a:rPr lang="it" sz="2400" dirty="0"/>
              <a:t>Node i will adopt the behavior            at least t</a:t>
            </a:r>
            <a:r>
              <a:rPr lang="it" sz="2400" baseline="-25000" dirty="0"/>
              <a:t>i</a:t>
            </a:r>
            <a:r>
              <a:rPr lang="it" sz="2400" dirty="0"/>
              <a:t> other people are adopters: </a:t>
            </a:r>
            <a:endParaRPr sz="2400" dirty="0"/>
          </a:p>
          <a:p>
            <a:pPr lvl="1" indent="-457189">
              <a:buClr>
                <a:schemeClr val="dk1"/>
              </a:buClr>
              <a:buSzPts val="1800"/>
              <a:buFont typeface="Arial"/>
              <a:buChar char="○"/>
            </a:pPr>
            <a:r>
              <a:rPr lang="it" sz="2000" dirty="0"/>
              <a:t>small </a:t>
            </a:r>
            <a:r>
              <a:rPr lang="it" sz="2000" dirty="0">
                <a:solidFill>
                  <a:srgbClr val="C00000"/>
                </a:solidFill>
              </a:rPr>
              <a:t>t</a:t>
            </a:r>
            <a:r>
              <a:rPr lang="it" sz="2000" baseline="-25000" dirty="0">
                <a:solidFill>
                  <a:srgbClr val="C00000"/>
                </a:solidFill>
              </a:rPr>
              <a:t>i</a:t>
            </a:r>
            <a:r>
              <a:rPr lang="it" sz="2000" dirty="0"/>
              <a:t>: </a:t>
            </a:r>
            <a:r>
              <a:rPr lang="it" sz="2000" i="1" dirty="0"/>
              <a:t>early adopter</a:t>
            </a:r>
            <a:endParaRPr sz="2000" i="1" dirty="0"/>
          </a:p>
          <a:p>
            <a:pPr lvl="1" indent="-457189">
              <a:buClr>
                <a:schemeClr val="dk1"/>
              </a:buClr>
              <a:buSzPts val="1800"/>
              <a:buFont typeface="Arial"/>
              <a:buChar char="○"/>
            </a:pPr>
            <a:r>
              <a:rPr lang="it" sz="2000" dirty="0"/>
              <a:t>large </a:t>
            </a:r>
            <a:r>
              <a:rPr lang="it" sz="2000" dirty="0">
                <a:solidFill>
                  <a:srgbClr val="C00000"/>
                </a:solidFill>
              </a:rPr>
              <a:t>t</a:t>
            </a:r>
            <a:r>
              <a:rPr lang="it" sz="2000" baseline="-25000" dirty="0">
                <a:solidFill>
                  <a:srgbClr val="C00000"/>
                </a:solidFill>
              </a:rPr>
              <a:t>i</a:t>
            </a:r>
            <a:r>
              <a:rPr lang="it" sz="2000" dirty="0"/>
              <a:t>: </a:t>
            </a:r>
            <a:r>
              <a:rPr lang="it" sz="2000" i="1" dirty="0"/>
              <a:t>late adopter</a:t>
            </a:r>
            <a:endParaRPr sz="2000" i="1" dirty="0"/>
          </a:p>
          <a:p>
            <a:pPr marL="0" indent="0">
              <a:buNone/>
            </a:pPr>
            <a:endParaRPr sz="2400" dirty="0"/>
          </a:p>
          <a:p>
            <a:pPr marL="0" indent="0">
              <a:buNone/>
            </a:pPr>
            <a:endParaRPr lang="it-IT" sz="2400" dirty="0"/>
          </a:p>
          <a:p>
            <a:pPr marL="0" indent="0">
              <a:buNone/>
            </a:pPr>
            <a:endParaRPr lang="it-IT" sz="2400" dirty="0"/>
          </a:p>
          <a:p>
            <a:pPr marL="0" indent="0">
              <a:buNone/>
            </a:pPr>
            <a:endParaRPr sz="2400" dirty="0"/>
          </a:p>
          <a:p>
            <a:pPr marL="0" indent="0" algn="ctr">
              <a:buNone/>
            </a:pPr>
            <a:endParaRPr lang="it" sz="2000" dirty="0"/>
          </a:p>
          <a:p>
            <a:pPr marL="0" indent="0" algn="ctr">
              <a:buNone/>
            </a:pPr>
            <a:endParaRPr lang="it" sz="2000" dirty="0"/>
          </a:p>
          <a:p>
            <a:pPr marL="0" indent="0" algn="ctr">
              <a:buNone/>
            </a:pPr>
            <a:endParaRPr lang="it" sz="1600" i="1" dirty="0"/>
          </a:p>
          <a:p>
            <a:pPr marL="0" indent="0" algn="ctr">
              <a:buNone/>
            </a:pPr>
            <a:r>
              <a:rPr lang="it" sz="1600" i="1" dirty="0"/>
              <a:t>[1978] M. Granovetter. Threshold models of collective behavior.</a:t>
            </a:r>
            <a:endParaRPr sz="1600" i="1" dirty="0"/>
          </a:p>
        </p:txBody>
      </p:sp>
      <p:sp>
        <p:nvSpPr>
          <p:cNvPr id="179" name="Shape 179"/>
          <p:cNvSpPr/>
          <p:nvPr/>
        </p:nvSpPr>
        <p:spPr>
          <a:xfrm>
            <a:off x="5137434" y="2811311"/>
            <a:ext cx="695600" cy="240648"/>
          </a:xfrm>
          <a:prstGeom prst="leftRight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6" name="Immagine 5">
            <a:extLst>
              <a:ext uri="{FF2B5EF4-FFF2-40B4-BE49-F238E27FC236}">
                <a16:creationId xmlns:a16="http://schemas.microsoft.com/office/drawing/2014/main" id="{BC95EFEF-F37F-BE49-9099-92AD763811FF}"/>
              </a:ext>
            </a:extLst>
          </p:cNvPr>
          <p:cNvPicPr>
            <a:picLocks noChangeAspect="1"/>
          </p:cNvPicPr>
          <p:nvPr/>
        </p:nvPicPr>
        <p:blipFill>
          <a:blip r:embed="rId3"/>
          <a:stretch>
            <a:fillRect/>
          </a:stretch>
        </p:blipFill>
        <p:spPr>
          <a:xfrm>
            <a:off x="6796644" y="3646667"/>
            <a:ext cx="4402666" cy="2641599"/>
          </a:xfrm>
          <a:prstGeom prst="rect">
            <a:avLst/>
          </a:prstGeom>
        </p:spPr>
      </p:pic>
      <p:pic>
        <p:nvPicPr>
          <p:cNvPr id="2" name="Immagine 1">
            <a:extLst>
              <a:ext uri="{FF2B5EF4-FFF2-40B4-BE49-F238E27FC236}">
                <a16:creationId xmlns:a16="http://schemas.microsoft.com/office/drawing/2014/main" id="{03479B51-6D31-EA45-A26C-614A6B5048E2}"/>
              </a:ext>
            </a:extLst>
          </p:cNvPr>
          <p:cNvPicPr>
            <a:picLocks noChangeAspect="1"/>
          </p:cNvPicPr>
          <p:nvPr/>
        </p:nvPicPr>
        <p:blipFill>
          <a:blip r:embed="rId4"/>
          <a:stretch>
            <a:fillRect/>
          </a:stretch>
        </p:blipFill>
        <p:spPr>
          <a:xfrm>
            <a:off x="423591" y="3955691"/>
            <a:ext cx="5575697" cy="2332575"/>
          </a:xfrm>
          <a:prstGeom prst="rect">
            <a:avLst/>
          </a:prstGeom>
        </p:spPr>
      </p:pic>
    </p:spTree>
    <p:extLst>
      <p:ext uri="{BB962C8B-B14F-4D97-AF65-F5344CB8AC3E}">
        <p14:creationId xmlns:p14="http://schemas.microsoft.com/office/powerpoint/2010/main" val="906198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6" name="Shape 186"/>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IT" sz="4800" dirty="0" err="1"/>
              <a:t>Threshold</a:t>
            </a:r>
            <a:r>
              <a:rPr lang="it-IT" sz="4800" dirty="0"/>
              <a:t> Model - Limits</a:t>
            </a:r>
          </a:p>
          <a:p>
            <a:r>
              <a:rPr lang="it" sz="2400" dirty="0"/>
              <a:t>[Granovetter, ‘78]</a:t>
            </a:r>
            <a:endParaRPr dirty="0"/>
          </a:p>
        </p:txBody>
      </p:sp>
      <p:sp>
        <p:nvSpPr>
          <p:cNvPr id="185" name="Shape 185"/>
          <p:cNvSpPr txBox="1">
            <a:spLocks noGrp="1"/>
          </p:cNvSpPr>
          <p:nvPr>
            <p:ph type="body" idx="1"/>
          </p:nvPr>
        </p:nvSpPr>
        <p:spPr>
          <a:xfrm>
            <a:off x="609600" y="1600200"/>
            <a:ext cx="10972800" cy="2650067"/>
          </a:xfrm>
          <a:prstGeom prst="rect">
            <a:avLst/>
          </a:prstGeom>
        </p:spPr>
        <p:txBody>
          <a:bodyPr spcFirstLastPara="1" vert="horz" wrap="square" lIns="121900" tIns="121900" rIns="121900" bIns="121900" rtlCol="0" anchor="t" anchorCtr="0">
            <a:noAutofit/>
          </a:bodyPr>
          <a:lstStyle/>
          <a:p>
            <a:pPr indent="-304792">
              <a:spcBef>
                <a:spcPts val="0"/>
              </a:spcBef>
              <a:buClr>
                <a:schemeClr val="dk1"/>
              </a:buClr>
              <a:buSzPts val="1800"/>
              <a:buNone/>
            </a:pPr>
            <a:r>
              <a:rPr lang="it" sz="2400" b="1" dirty="0"/>
              <a:t>It does not take into account: </a:t>
            </a:r>
            <a:endParaRPr sz="2400" b="1" dirty="0"/>
          </a:p>
          <a:p>
            <a:pPr indent="-457189">
              <a:buSzPts val="1800"/>
            </a:pPr>
            <a:r>
              <a:rPr lang="it-IT" sz="2400" dirty="0">
                <a:solidFill>
                  <a:srgbClr val="C00000"/>
                </a:solidFill>
              </a:rPr>
              <a:t>Social </a:t>
            </a:r>
            <a:r>
              <a:rPr lang="it-IT" sz="2400" dirty="0" err="1">
                <a:solidFill>
                  <a:srgbClr val="C00000"/>
                </a:solidFill>
              </a:rPr>
              <a:t>structure</a:t>
            </a:r>
            <a:r>
              <a:rPr lang="it-IT" sz="2400" dirty="0"/>
              <a:t> (i.e., </a:t>
            </a:r>
            <a:r>
              <a:rPr lang="it-IT" sz="2400" dirty="0" err="1"/>
              <a:t>mean</a:t>
            </a:r>
            <a:r>
              <a:rPr lang="it-IT" sz="2400" dirty="0"/>
              <a:t> </a:t>
            </a:r>
            <a:r>
              <a:rPr lang="it-IT" sz="2400" dirty="0" err="1"/>
              <a:t>field</a:t>
            </a:r>
            <a:r>
              <a:rPr lang="it-IT" sz="2400" dirty="0"/>
              <a:t> scenario)</a:t>
            </a:r>
          </a:p>
          <a:p>
            <a:pPr indent="-457189">
              <a:spcBef>
                <a:spcPts val="0"/>
              </a:spcBef>
              <a:buClr>
                <a:schemeClr val="dk1"/>
              </a:buClr>
              <a:buSzPts val="1800"/>
              <a:buFont typeface="Arial"/>
              <a:buChar char="●"/>
            </a:pPr>
            <a:r>
              <a:rPr lang="it" sz="2400" dirty="0">
                <a:solidFill>
                  <a:schemeClr val="tx1">
                    <a:lumMod val="50000"/>
                    <a:lumOff val="50000"/>
                  </a:schemeClr>
                </a:solidFill>
              </a:rPr>
              <a:t>It matters who the early adopters are, not just how many </a:t>
            </a:r>
            <a:endParaRPr sz="2400" dirty="0">
              <a:solidFill>
                <a:schemeClr val="tx1">
                  <a:lumMod val="50000"/>
                  <a:lumOff val="50000"/>
                </a:schemeClr>
              </a:solidFill>
            </a:endParaRPr>
          </a:p>
          <a:p>
            <a:pPr indent="-457189">
              <a:spcBef>
                <a:spcPts val="0"/>
              </a:spcBef>
              <a:buClr>
                <a:srgbClr val="000000"/>
              </a:buClr>
              <a:buSzPts val="1800"/>
              <a:buFont typeface="Arial"/>
              <a:buChar char="●"/>
            </a:pPr>
            <a:r>
              <a:rPr lang="it" sz="2400" dirty="0">
                <a:solidFill>
                  <a:schemeClr val="tx1">
                    <a:lumMod val="50000"/>
                    <a:lumOff val="50000"/>
                  </a:schemeClr>
                </a:solidFill>
              </a:rPr>
              <a:t>Non monotone behavior – dropping out if too many people adopt </a:t>
            </a:r>
            <a:endParaRPr sz="2400" dirty="0">
              <a:solidFill>
                <a:schemeClr val="tx1">
                  <a:lumMod val="50000"/>
                  <a:lumOff val="50000"/>
                </a:schemeClr>
              </a:solidFill>
            </a:endParaRPr>
          </a:p>
          <a:p>
            <a:pPr indent="-457189">
              <a:spcBef>
                <a:spcPts val="0"/>
              </a:spcBef>
              <a:buClr>
                <a:srgbClr val="000000"/>
              </a:buClr>
              <a:buSzPts val="1800"/>
              <a:buFont typeface="Trebuchet MS"/>
              <a:buChar char="●"/>
            </a:pPr>
            <a:r>
              <a:rPr lang="it" sz="2400" dirty="0">
                <a:solidFill>
                  <a:schemeClr val="tx1">
                    <a:lumMod val="50000"/>
                    <a:lumOff val="50000"/>
                  </a:schemeClr>
                </a:solidFill>
              </a:rPr>
              <a:t>Modeling thresholds:</a:t>
            </a:r>
            <a:endParaRPr sz="2400" dirty="0">
              <a:solidFill>
                <a:schemeClr val="tx1">
                  <a:lumMod val="50000"/>
                  <a:lumOff val="50000"/>
                </a:schemeClr>
              </a:solidFill>
            </a:endParaRPr>
          </a:p>
          <a:p>
            <a:pPr lvl="1" indent="-457189">
              <a:buClr>
                <a:srgbClr val="000000"/>
              </a:buClr>
              <a:buSzPts val="1800"/>
              <a:buFont typeface="Trebuchet MS"/>
              <a:buChar char="○"/>
            </a:pPr>
            <a:r>
              <a:rPr lang="it" dirty="0">
                <a:solidFill>
                  <a:schemeClr val="tx1">
                    <a:lumMod val="50000"/>
                    <a:lumOff val="50000"/>
                  </a:schemeClr>
                </a:solidFill>
              </a:rPr>
              <a:t>Richer distributions</a:t>
            </a:r>
            <a:endParaRPr dirty="0">
              <a:solidFill>
                <a:schemeClr val="tx1">
                  <a:lumMod val="50000"/>
                  <a:lumOff val="50000"/>
                </a:schemeClr>
              </a:solidFill>
            </a:endParaRPr>
          </a:p>
          <a:p>
            <a:pPr lvl="1" indent="-457189">
              <a:buClr>
                <a:srgbClr val="000000"/>
              </a:buClr>
              <a:buSzPts val="1800"/>
              <a:buFont typeface="Trebuchet MS"/>
              <a:buChar char="○"/>
            </a:pPr>
            <a:r>
              <a:rPr lang="it" dirty="0">
                <a:solidFill>
                  <a:schemeClr val="tx1">
                    <a:lumMod val="50000"/>
                    <a:lumOff val="50000"/>
                  </a:schemeClr>
                </a:solidFill>
              </a:rPr>
              <a:t>Deriving thresholds from more basic assumptions</a:t>
            </a:r>
            <a:endParaRPr dirty="0">
              <a:solidFill>
                <a:schemeClr val="tx1">
                  <a:lumMod val="50000"/>
                  <a:lumOff val="50000"/>
                </a:schemeClr>
              </a:solidFill>
            </a:endParaRPr>
          </a:p>
          <a:p>
            <a:pPr marL="0" indent="0">
              <a:spcBef>
                <a:spcPts val="0"/>
              </a:spcBef>
              <a:buNone/>
            </a:pPr>
            <a:endParaRPr sz="2400" dirty="0"/>
          </a:p>
          <a:p>
            <a:pPr marL="0" indent="0">
              <a:buNone/>
            </a:pPr>
            <a:endParaRPr dirty="0"/>
          </a:p>
        </p:txBody>
      </p:sp>
      <p:grpSp>
        <p:nvGrpSpPr>
          <p:cNvPr id="7" name="Gruppo 6">
            <a:extLst>
              <a:ext uri="{FF2B5EF4-FFF2-40B4-BE49-F238E27FC236}">
                <a16:creationId xmlns:a16="http://schemas.microsoft.com/office/drawing/2014/main" id="{4BB706EE-340F-5949-ACA4-9117CCD6F336}"/>
              </a:ext>
            </a:extLst>
          </p:cNvPr>
          <p:cNvGrpSpPr/>
          <p:nvPr/>
        </p:nvGrpSpPr>
        <p:grpSpPr>
          <a:xfrm>
            <a:off x="8728363" y="3611362"/>
            <a:ext cx="2462151" cy="2568038"/>
            <a:chOff x="7788233" y="3429000"/>
            <a:chExt cx="3192483" cy="3374846"/>
          </a:xfrm>
        </p:grpSpPr>
        <p:pic>
          <p:nvPicPr>
            <p:cNvPr id="8" name="Immagine 7">
              <a:extLst>
                <a:ext uri="{FF2B5EF4-FFF2-40B4-BE49-F238E27FC236}">
                  <a16:creationId xmlns:a16="http://schemas.microsoft.com/office/drawing/2014/main" id="{525949DF-9194-3147-B804-D3C167BC86B2}"/>
                </a:ext>
              </a:extLst>
            </p:cNvPr>
            <p:cNvPicPr>
              <a:picLocks noChangeAspect="1"/>
            </p:cNvPicPr>
            <p:nvPr/>
          </p:nvPicPr>
          <p:blipFill>
            <a:blip r:embed="rId3"/>
            <a:stretch>
              <a:fillRect/>
            </a:stretch>
          </p:blipFill>
          <p:spPr>
            <a:xfrm>
              <a:off x="8001000" y="3429000"/>
              <a:ext cx="2743200" cy="2971800"/>
            </a:xfrm>
            <a:prstGeom prst="rect">
              <a:avLst/>
            </a:prstGeom>
          </p:spPr>
        </p:pic>
        <p:pic>
          <p:nvPicPr>
            <p:cNvPr id="9" name="Immagine 8">
              <a:extLst>
                <a:ext uri="{FF2B5EF4-FFF2-40B4-BE49-F238E27FC236}">
                  <a16:creationId xmlns:a16="http://schemas.microsoft.com/office/drawing/2014/main" id="{BB4B94B5-3473-2C49-B4B9-910ACAE283C4}"/>
                </a:ext>
              </a:extLst>
            </p:cNvPr>
            <p:cNvPicPr>
              <a:picLocks noChangeAspect="1"/>
            </p:cNvPicPr>
            <p:nvPr/>
          </p:nvPicPr>
          <p:blipFill>
            <a:blip r:embed="rId4"/>
            <a:stretch>
              <a:fillRect/>
            </a:stretch>
          </p:blipFill>
          <p:spPr>
            <a:xfrm>
              <a:off x="7788233" y="3611363"/>
              <a:ext cx="3192483" cy="3192483"/>
            </a:xfrm>
            <a:prstGeom prst="rect">
              <a:avLst/>
            </a:prstGeom>
          </p:spPr>
        </p:pic>
      </p:grpSp>
    </p:spTree>
    <p:extLst>
      <p:ext uri="{BB962C8B-B14F-4D97-AF65-F5344CB8AC3E}">
        <p14:creationId xmlns:p14="http://schemas.microsoft.com/office/powerpoint/2010/main" val="326286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2987E4-AD24-7F4F-9EB5-35CF846931BB}"/>
              </a:ext>
            </a:extLst>
          </p:cNvPr>
          <p:cNvSpPr>
            <a:spLocks noGrp="1"/>
          </p:cNvSpPr>
          <p:nvPr>
            <p:ph type="title"/>
          </p:nvPr>
        </p:nvSpPr>
        <p:spPr>
          <a:xfrm>
            <a:off x="609599" y="132133"/>
            <a:ext cx="10945092" cy="1143200"/>
          </a:xfrm>
        </p:spPr>
        <p:txBody>
          <a:bodyPr>
            <a:normAutofit/>
          </a:bodyPr>
          <a:lstStyle/>
          <a:p>
            <a:pPr algn="ctr"/>
            <a:r>
              <a:rPr lang="it-IT" dirty="0" err="1"/>
              <a:t>What</a:t>
            </a:r>
            <a:r>
              <a:rPr lang="it-IT" dirty="0"/>
              <a:t> </a:t>
            </a:r>
            <a:r>
              <a:rPr lang="it-IT" dirty="0" err="1"/>
              <a:t>about</a:t>
            </a:r>
            <a:r>
              <a:rPr lang="it-IT" dirty="0"/>
              <a:t> social </a:t>
            </a:r>
            <a:r>
              <a:rPr lang="it-IT" dirty="0" err="1"/>
              <a:t>interactions</a:t>
            </a:r>
            <a:r>
              <a:rPr lang="it-IT" dirty="0"/>
              <a:t>?</a:t>
            </a:r>
          </a:p>
        </p:txBody>
      </p:sp>
      <p:pic>
        <p:nvPicPr>
          <p:cNvPr id="5" name="Immagine 4">
            <a:extLst>
              <a:ext uri="{FF2B5EF4-FFF2-40B4-BE49-F238E27FC236}">
                <a16:creationId xmlns:a16="http://schemas.microsoft.com/office/drawing/2014/main" id="{657A4334-C00B-9F48-8017-E555B7C1A9CD}"/>
              </a:ext>
            </a:extLst>
          </p:cNvPr>
          <p:cNvPicPr>
            <a:picLocks noChangeAspect="1"/>
          </p:cNvPicPr>
          <p:nvPr/>
        </p:nvPicPr>
        <p:blipFill>
          <a:blip r:embed="rId2"/>
          <a:stretch>
            <a:fillRect/>
          </a:stretch>
        </p:blipFill>
        <p:spPr>
          <a:xfrm>
            <a:off x="2456295" y="1595747"/>
            <a:ext cx="7251700" cy="5143500"/>
          </a:xfrm>
          <a:prstGeom prst="rect">
            <a:avLst/>
          </a:prstGeom>
        </p:spPr>
      </p:pic>
    </p:spTree>
    <p:extLst>
      <p:ext uri="{BB962C8B-B14F-4D97-AF65-F5344CB8AC3E}">
        <p14:creationId xmlns:p14="http://schemas.microsoft.com/office/powerpoint/2010/main" val="574070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220134" y="1694178"/>
            <a:ext cx="4656667" cy="2189054"/>
          </a:xfrm>
          <a:prstGeom prst="rect">
            <a:avLst/>
          </a:prstGeom>
        </p:spPr>
        <p:txBody>
          <a:bodyPr spcFirstLastPara="1" vert="horz" wrap="square" lIns="121900" tIns="121900" rIns="121900" bIns="121900" rtlCol="0" anchor="b" anchorCtr="0">
            <a:noAutofit/>
          </a:bodyPr>
          <a:lstStyle/>
          <a:p>
            <a:r>
              <a:rPr lang="it-IT" dirty="0">
                <a:solidFill>
                  <a:srgbClr val="C00000"/>
                </a:solidFill>
              </a:rPr>
              <a:t>Intro to:</a:t>
            </a:r>
            <a:br>
              <a:rPr lang="it-IT" dirty="0">
                <a:solidFill>
                  <a:srgbClr val="C00000"/>
                </a:solidFill>
              </a:rPr>
            </a:br>
            <a:r>
              <a:rPr lang="it-IT" dirty="0" err="1">
                <a:solidFill>
                  <a:srgbClr val="C00000"/>
                </a:solidFill>
              </a:rPr>
              <a:t>Complex</a:t>
            </a:r>
            <a:r>
              <a:rPr lang="it-IT" dirty="0">
                <a:solidFill>
                  <a:srgbClr val="C00000"/>
                </a:solidFill>
              </a:rPr>
              <a:t> Networks</a:t>
            </a:r>
            <a:endParaRPr b="0" dirty="0">
              <a:solidFill>
                <a:srgbClr val="C00000"/>
              </a:solidFill>
            </a:endParaRPr>
          </a:p>
        </p:txBody>
      </p:sp>
      <p:pic>
        <p:nvPicPr>
          <p:cNvPr id="4" name="Immagine 3">
            <a:extLst>
              <a:ext uri="{FF2B5EF4-FFF2-40B4-BE49-F238E27FC236}">
                <a16:creationId xmlns:a16="http://schemas.microsoft.com/office/drawing/2014/main" id="{609DA9E8-12C7-F446-A0C5-8D3F77AD5EB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945" b="95583" l="9958" r="95612">
                        <a14:foregroundMark x1="21688" y1="2945" x2="37637" y2="22424"/>
                        <a14:foregroundMark x1="90886" y1="59796" x2="95612" y2="48131"/>
                        <a14:foregroundMark x1="95612" y1="47905" x2="95612" y2="47905"/>
                        <a14:foregroundMark x1="33418" y1="95583" x2="27848" y2="87995"/>
                        <a14:foregroundMark x1="27848" y1="87995" x2="28945" y2="76104"/>
                        <a14:foregroundMark x1="28945" y1="76104" x2="34599" y2="70328"/>
                        <a14:foregroundMark x1="34599" y1="70328" x2="35443" y2="79388"/>
                        <a14:foregroundMark x1="35443" y1="79388" x2="17637" y2="86863"/>
                        <a14:foregroundMark x1="17637" y1="86863" x2="17046" y2="86863"/>
                      </a14:backgroundRemoval>
                    </a14:imgEffect>
                  </a14:imgLayer>
                </a14:imgProps>
              </a:ext>
            </a:extLst>
          </a:blip>
          <a:stretch>
            <a:fillRect/>
          </a:stretch>
        </p:blipFill>
        <p:spPr>
          <a:xfrm>
            <a:off x="3479470" y="208402"/>
            <a:ext cx="8712530" cy="6492122"/>
          </a:xfrm>
          <a:prstGeom prst="rect">
            <a:avLst/>
          </a:prstGeom>
        </p:spPr>
      </p:pic>
    </p:spTree>
    <p:extLst>
      <p:ext uri="{BB962C8B-B14F-4D97-AF65-F5344CB8AC3E}">
        <p14:creationId xmlns:p14="http://schemas.microsoft.com/office/powerpoint/2010/main" val="2769559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3" descr="slide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86" name="Subtitle 2"/>
          <p:cNvSpPr>
            <a:spLocks noGrp="1"/>
          </p:cNvSpPr>
          <p:nvPr>
            <p:ph type="subTitle" idx="1"/>
          </p:nvPr>
        </p:nvSpPr>
        <p:spPr>
          <a:xfrm>
            <a:off x="1676400" y="2239963"/>
            <a:ext cx="4419600" cy="4240212"/>
          </a:xfrm>
        </p:spPr>
        <p:txBody>
          <a:bodyPr>
            <a:normAutofit fontScale="92500" lnSpcReduction="10000"/>
          </a:bodyPr>
          <a:lstStyle/>
          <a:p>
            <a:pPr algn="l">
              <a:lnSpc>
                <a:spcPct val="80000"/>
              </a:lnSpc>
            </a:pPr>
            <a:endParaRPr lang="en-US" sz="1700" b="1">
              <a:solidFill>
                <a:srgbClr val="BFBFBF"/>
              </a:solidFill>
              <a:latin typeface="Helvetica" charset="0"/>
              <a:ea typeface="ＭＳ Ｐゴシック" charset="0"/>
              <a:cs typeface="Helvetica" charset="0"/>
            </a:endParaRPr>
          </a:p>
          <a:p>
            <a:pPr algn="l">
              <a:lnSpc>
                <a:spcPct val="80000"/>
              </a:lnSpc>
            </a:pPr>
            <a:r>
              <a:rPr lang="en-US" sz="1700">
                <a:solidFill>
                  <a:srgbClr val="898989"/>
                </a:solidFill>
                <a:latin typeface="Helvetica" charset="0"/>
                <a:ea typeface="ＭＳ Ｐゴシック" charset="0"/>
                <a:cs typeface="Helvetica" charset="0"/>
              </a:rPr>
              <a:t>[adj., v. kuh m-pleks, kom-pleks; n. kom-pleks] </a:t>
            </a:r>
          </a:p>
          <a:p>
            <a:pPr algn="l">
              <a:lnSpc>
                <a:spcPct val="80000"/>
              </a:lnSpc>
            </a:pPr>
            <a:r>
              <a:rPr lang="en-US" sz="1700">
                <a:solidFill>
                  <a:srgbClr val="898989"/>
                </a:solidFill>
                <a:latin typeface="Helvetica" charset="0"/>
                <a:ea typeface="ＭＳ Ｐゴシック" charset="0"/>
                <a:cs typeface="Helvetica" charset="0"/>
              </a:rPr>
              <a:t>–adjective </a:t>
            </a:r>
          </a:p>
          <a:p>
            <a:pPr algn="l">
              <a:lnSpc>
                <a:spcPct val="80000"/>
              </a:lnSpc>
            </a:pPr>
            <a:r>
              <a:rPr lang="en-US" sz="1700">
                <a:solidFill>
                  <a:srgbClr val="FF0000"/>
                </a:solidFill>
                <a:latin typeface="Helvetica" charset="0"/>
                <a:ea typeface="ＭＳ Ｐゴシック" charset="0"/>
                <a:cs typeface="Helvetica" charset="0"/>
              </a:rPr>
              <a:t>1. </a:t>
            </a:r>
          </a:p>
          <a:p>
            <a:pPr algn="l">
              <a:lnSpc>
                <a:spcPct val="80000"/>
              </a:lnSpc>
            </a:pPr>
            <a:r>
              <a:rPr lang="en-US" sz="1700" b="1">
                <a:latin typeface="Helvetica" charset="0"/>
                <a:ea typeface="ＭＳ Ｐゴシック" charset="0"/>
                <a:cs typeface="Helvetica" charset="0"/>
              </a:rPr>
              <a:t>composed of many interconnected parts</a:t>
            </a:r>
            <a:r>
              <a:rPr lang="en-US" sz="1700">
                <a:solidFill>
                  <a:srgbClr val="898989"/>
                </a:solidFill>
                <a:latin typeface="Helvetica" charset="0"/>
                <a:ea typeface="ＭＳ Ｐゴシック" charset="0"/>
                <a:cs typeface="Helvetica" charset="0"/>
              </a:rPr>
              <a:t>; compound; composite: a complex highway system. </a:t>
            </a:r>
          </a:p>
          <a:p>
            <a:pPr algn="l">
              <a:lnSpc>
                <a:spcPct val="80000"/>
              </a:lnSpc>
            </a:pPr>
            <a:r>
              <a:rPr lang="en-US" sz="1700">
                <a:solidFill>
                  <a:srgbClr val="FF0000"/>
                </a:solidFill>
                <a:latin typeface="Helvetica" charset="0"/>
                <a:ea typeface="ＭＳ Ｐゴシック" charset="0"/>
                <a:cs typeface="Helvetica" charset="0"/>
              </a:rPr>
              <a:t>2. </a:t>
            </a:r>
          </a:p>
          <a:p>
            <a:pPr algn="l">
              <a:lnSpc>
                <a:spcPct val="80000"/>
              </a:lnSpc>
            </a:pPr>
            <a:r>
              <a:rPr lang="en-US" sz="1700">
                <a:solidFill>
                  <a:srgbClr val="898989"/>
                </a:solidFill>
                <a:latin typeface="Helvetica" charset="0"/>
                <a:ea typeface="ＭＳ Ｐゴシック" charset="0"/>
                <a:cs typeface="Helvetica" charset="0"/>
              </a:rPr>
              <a:t>characterized by a very complicated or involved arrangement of parts, units, etc.: complex machinery. </a:t>
            </a:r>
          </a:p>
          <a:p>
            <a:pPr algn="l">
              <a:lnSpc>
                <a:spcPct val="80000"/>
              </a:lnSpc>
            </a:pPr>
            <a:r>
              <a:rPr lang="en-US" sz="1700">
                <a:solidFill>
                  <a:srgbClr val="FF0000"/>
                </a:solidFill>
                <a:latin typeface="Helvetica" charset="0"/>
                <a:ea typeface="ＭＳ Ｐゴシック" charset="0"/>
                <a:cs typeface="Helvetica" charset="0"/>
              </a:rPr>
              <a:t>3. </a:t>
            </a:r>
          </a:p>
          <a:p>
            <a:pPr algn="l">
              <a:lnSpc>
                <a:spcPct val="80000"/>
              </a:lnSpc>
            </a:pPr>
            <a:r>
              <a:rPr lang="en-US" sz="1700">
                <a:solidFill>
                  <a:srgbClr val="898989"/>
                </a:solidFill>
                <a:latin typeface="Helvetica" charset="0"/>
                <a:ea typeface="ＭＳ Ｐゴシック" charset="0"/>
                <a:cs typeface="Helvetica" charset="0"/>
              </a:rPr>
              <a:t>so complicated or intricate as to be hard to understand or deal with: a complex problem. </a:t>
            </a:r>
          </a:p>
          <a:p>
            <a:pPr algn="r">
              <a:lnSpc>
                <a:spcPct val="80000"/>
              </a:lnSpc>
            </a:pPr>
            <a:r>
              <a:rPr lang="en-US" sz="1300" b="1" i="1">
                <a:solidFill>
                  <a:srgbClr val="A6A6A6"/>
                </a:solidFill>
                <a:latin typeface="Helvetica" charset="0"/>
                <a:ea typeface="ＭＳ Ｐゴシック" charset="0"/>
                <a:cs typeface="Helvetica" charset="0"/>
              </a:rPr>
              <a:t>				Source: Dictionary.com</a:t>
            </a:r>
          </a:p>
        </p:txBody>
      </p:sp>
      <p:sp>
        <p:nvSpPr>
          <p:cNvPr id="16387" name="Subtitle 2"/>
          <p:cNvSpPr txBox="1">
            <a:spLocks/>
          </p:cNvSpPr>
          <p:nvPr/>
        </p:nvSpPr>
        <p:spPr bwMode="auto">
          <a:xfrm>
            <a:off x="6477000" y="1508125"/>
            <a:ext cx="4038600" cy="3932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90000"/>
              </a:lnSpc>
              <a:spcBef>
                <a:spcPct val="20000"/>
              </a:spcBef>
            </a:pPr>
            <a:r>
              <a:rPr lang="en-US" sz="1700">
                <a:latin typeface="Helvetica" charset="0"/>
                <a:cs typeface="Helvetica" charset="0"/>
              </a:rPr>
              <a:t>Complexity, a </a:t>
            </a:r>
            <a:r>
              <a:rPr lang="en-US" sz="1700" b="1">
                <a:latin typeface="Helvetica" charset="0"/>
                <a:cs typeface="Helvetica" charset="0"/>
              </a:rPr>
              <a:t>scientific theory</a:t>
            </a:r>
            <a:r>
              <a:rPr lang="en-US" sz="1700">
                <a:latin typeface="Helvetica" charset="0"/>
                <a:cs typeface="Helvetica" charset="0"/>
              </a:rPr>
              <a:t> which asserts that some systems display behavioral phenomena that are completely inexplicable by any conventional analysis of the systems</a:t>
            </a:r>
            <a:r>
              <a:rPr lang="ja-JP" altLang="en-US" sz="1700">
                <a:latin typeface="Helvetica" charset="0"/>
                <a:cs typeface="Helvetica" charset="0"/>
              </a:rPr>
              <a:t>’</a:t>
            </a:r>
            <a:r>
              <a:rPr lang="en-US" altLang="ja-JP" sz="1700">
                <a:latin typeface="Helvetica" charset="0"/>
                <a:cs typeface="Helvetica" charset="0"/>
              </a:rPr>
              <a:t> constituent parts. These phenomena, commonly referred to as </a:t>
            </a:r>
            <a:r>
              <a:rPr lang="en-US" altLang="ja-JP" sz="1700" b="1">
                <a:latin typeface="Helvetica" charset="0"/>
                <a:cs typeface="Helvetica" charset="0"/>
              </a:rPr>
              <a:t>emergent behaviour</a:t>
            </a:r>
            <a:r>
              <a:rPr lang="en-US" altLang="ja-JP" sz="1700">
                <a:latin typeface="Helvetica" charset="0"/>
                <a:cs typeface="Helvetica" charset="0"/>
              </a:rPr>
              <a:t>, seem to occur in many complex systems involving living organisms, such as a stock market or the human brain.</a:t>
            </a:r>
          </a:p>
          <a:p>
            <a:pPr eaLnBrk="1" hangingPunct="1">
              <a:lnSpc>
                <a:spcPct val="90000"/>
              </a:lnSpc>
              <a:spcBef>
                <a:spcPct val="20000"/>
              </a:spcBef>
            </a:pPr>
            <a:r>
              <a:rPr lang="en-US" sz="2000" b="1">
                <a:solidFill>
                  <a:srgbClr val="BFBFBF"/>
                </a:solidFill>
                <a:latin typeface="Helvetica" charset="0"/>
                <a:cs typeface="Helvetica" charset="0"/>
              </a:rPr>
              <a:t> </a:t>
            </a:r>
          </a:p>
          <a:p>
            <a:pPr algn="r" eaLnBrk="1" hangingPunct="1">
              <a:lnSpc>
                <a:spcPct val="90000"/>
              </a:lnSpc>
              <a:spcBef>
                <a:spcPct val="20000"/>
              </a:spcBef>
            </a:pPr>
            <a:r>
              <a:rPr lang="en-US" sz="1200" b="1" i="1">
                <a:solidFill>
                  <a:srgbClr val="A6A6A6"/>
                </a:solidFill>
                <a:latin typeface="Helvetica" charset="0"/>
                <a:cs typeface="Helvetica" charset="0"/>
              </a:rPr>
              <a:t>Source: </a:t>
            </a:r>
            <a:r>
              <a:rPr lang="en-US" sz="1200" b="1" i="1" u="sng">
                <a:solidFill>
                  <a:srgbClr val="A6A6A6"/>
                </a:solidFill>
                <a:latin typeface="Helvetica" charset="0"/>
                <a:cs typeface="Helvetica" charset="0"/>
              </a:rPr>
              <a:t>John L. Casti</a:t>
            </a:r>
            <a:r>
              <a:rPr lang="en-US" sz="1200" b="1" i="1">
                <a:solidFill>
                  <a:srgbClr val="A6A6A6"/>
                </a:solidFill>
                <a:latin typeface="Helvetica" charset="0"/>
                <a:cs typeface="Helvetica" charset="0"/>
              </a:rPr>
              <a:t>, Encyclopædia Britannica</a:t>
            </a:r>
          </a:p>
          <a:p>
            <a:pPr eaLnBrk="1" hangingPunct="1">
              <a:lnSpc>
                <a:spcPct val="90000"/>
              </a:lnSpc>
              <a:spcBef>
                <a:spcPct val="20000"/>
              </a:spcBef>
            </a:pPr>
            <a:r>
              <a:rPr lang="en-US" sz="2000" b="1">
                <a:solidFill>
                  <a:srgbClr val="BFBFBF"/>
                </a:solidFill>
                <a:latin typeface="Helvetica" charset="0"/>
                <a:cs typeface="Helvetica" charset="0"/>
              </a:rPr>
              <a:t> </a:t>
            </a:r>
          </a:p>
        </p:txBody>
      </p:sp>
    </p:spTree>
    <p:extLst>
      <p:ext uri="{BB962C8B-B14F-4D97-AF65-F5344CB8AC3E}">
        <p14:creationId xmlns:p14="http://schemas.microsoft.com/office/powerpoint/2010/main" val="1551963057"/>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19C588C3-F533-574C-8BE4-8EB9D08D8AA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537" b="98171" l="0" r="89744">
                        <a14:foregroundMark x1="14103" y1="73171" x2="34615" y2="77439"/>
                        <a14:foregroundMark x1="21154" y1="91463" x2="53205" y2="89024"/>
                        <a14:foregroundMark x1="60897" y1="90854" x2="77564" y2="76829"/>
                        <a14:foregroundMark x1="30769" y1="61585" x2="33974" y2="54878"/>
                        <a14:foregroundMark x1="73718" y1="65244" x2="85897" y2="83537"/>
                        <a14:foregroundMark x1="73077" y1="97561" x2="33974" y2="98171"/>
                        <a14:foregroundMark x1="0" y1="90854" x2="5128" y2="73171"/>
                      </a14:backgroundRemoval>
                    </a14:imgEffect>
                  </a14:imgLayer>
                </a14:imgProps>
              </a:ext>
            </a:extLst>
          </a:blip>
          <a:stretch>
            <a:fillRect/>
          </a:stretch>
        </p:blipFill>
        <p:spPr>
          <a:xfrm>
            <a:off x="9764674" y="3428254"/>
            <a:ext cx="1413155" cy="1485625"/>
          </a:xfrm>
          <a:prstGeom prst="rect">
            <a:avLst/>
          </a:prstGeom>
        </p:spPr>
      </p:pic>
      <p:pic>
        <p:nvPicPr>
          <p:cNvPr id="8" name="Immagine 7">
            <a:extLst>
              <a:ext uri="{FF2B5EF4-FFF2-40B4-BE49-F238E27FC236}">
                <a16:creationId xmlns:a16="http://schemas.microsoft.com/office/drawing/2014/main" id="{28EF977B-597F-F94F-A0DE-1E0E3F662EF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38" b="98137" l="4487" r="98077">
                        <a14:foregroundMark x1="7692" y1="95652" x2="26923" y2="77019"/>
                        <a14:foregroundMark x1="87821" y1="96894" x2="91667" y2="82609"/>
                        <a14:foregroundMark x1="95513" y1="83851" x2="95513" y2="94410"/>
                        <a14:foregroundMark x1="96154" y1="96894" x2="96154" y2="96894"/>
                        <a14:foregroundMark x1="98077" y1="90683" x2="98077" y2="90683"/>
                        <a14:foregroundMark x1="16667" y1="98137" x2="16667" y2="98137"/>
                      </a14:backgroundRemoval>
                    </a14:imgEffect>
                  </a14:imgLayer>
                </a14:imgProps>
              </a:ext>
            </a:extLst>
          </a:blip>
          <a:stretch>
            <a:fillRect/>
          </a:stretch>
        </p:blipFill>
        <p:spPr>
          <a:xfrm>
            <a:off x="3760684" y="5064775"/>
            <a:ext cx="1413156" cy="1458449"/>
          </a:xfrm>
          <a:prstGeom prst="rect">
            <a:avLst/>
          </a:prstGeom>
        </p:spPr>
      </p:pic>
      <p:pic>
        <p:nvPicPr>
          <p:cNvPr id="10" name="Immagine 9">
            <a:extLst>
              <a:ext uri="{FF2B5EF4-FFF2-40B4-BE49-F238E27FC236}">
                <a16:creationId xmlns:a16="http://schemas.microsoft.com/office/drawing/2014/main" id="{547D3745-5CFD-5D49-8479-B9E4B3E9887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98171" l="9434" r="95597">
                        <a14:foregroundMark x1="13836" y1="96341" x2="43396" y2="78659"/>
                        <a14:foregroundMark x1="43396" y1="78659" x2="76101" y2="71951"/>
                        <a14:foregroundMark x1="76101" y1="71951" x2="87421" y2="83537"/>
                        <a14:foregroundMark x1="91195" y1="97561" x2="87421" y2="75610"/>
                        <a14:foregroundMark x1="13836" y1="84146" x2="30818" y2="54878"/>
                        <a14:foregroundMark x1="37083" y1="56035" x2="44025" y2="57317"/>
                        <a14:foregroundMark x1="30818" y1="54878" x2="35860" y2="55809"/>
                        <a14:foregroundMark x1="88050" y1="85976" x2="96226" y2="98780"/>
                        <a14:foregroundMark x1="37064" y1="55987" x2="69182" y2="53049"/>
                        <a14:foregroundMark x1="35849" y1="56098" x2="35996" y2="56085"/>
                        <a14:foregroundMark x1="69182" y1="53049" x2="69811" y2="53049"/>
                        <a14:foregroundMark x1="32779" y1="45159" x2="30818" y2="25000"/>
                        <a14:foregroundMark x1="33428" y1="51829" x2="33317" y2="50689"/>
                        <a14:foregroundMark x1="33962" y1="57317" x2="33428" y2="51829"/>
                        <a14:foregroundMark x1="30189" y1="25000" x2="62264" y2="14634"/>
                        <a14:foregroundMark x1="62264" y1="14634" x2="72956" y2="40244"/>
                        <a14:foregroundMark x1="58847" y1="8903" x2="61006" y2="8537"/>
                        <a14:foregroundMark x1="50224" y1="10366" x2="50519" y2="10316"/>
                        <a14:foregroundMark x1="35849" y1="12805" x2="50224" y2="10366"/>
                        <a14:foregroundMark x1="57407" y1="431" x2="57233" y2="0"/>
                        <a14:foregroundMark x1="60679" y1="8537" x2="60101" y2="7105"/>
                        <a14:foregroundMark x1="61417" y1="10366" x2="60679" y2="8537"/>
                        <a14:foregroundMark x1="62893" y1="14024" x2="61417" y2="10366"/>
                        <a14:foregroundMark x1="89308" y1="84756" x2="88679" y2="71341"/>
                        <a14:foregroundMark x1="86164" y1="65854" x2="94340" y2="88415"/>
                        <a14:backgroundMark x1="53459" y1="6098" x2="60377" y2="6707"/>
                        <a14:backgroundMark x1="57862" y1="8537" x2="57862" y2="8537"/>
                        <a14:backgroundMark x1="59748" y1="10366" x2="59748" y2="10366"/>
                        <a14:backgroundMark x1="33962" y1="51829" x2="33962" y2="51829"/>
                        <a14:backgroundMark x1="33962" y1="48780" x2="33962" y2="48780"/>
                        <a14:backgroundMark x1="37107" y1="56098" x2="28931" y2="39634"/>
                      </a14:backgroundRemoval>
                    </a14:imgEffect>
                  </a14:imgLayer>
                </a14:imgProps>
              </a:ext>
            </a:extLst>
          </a:blip>
          <a:stretch>
            <a:fillRect/>
          </a:stretch>
        </p:blipFill>
        <p:spPr>
          <a:xfrm>
            <a:off x="738024" y="338640"/>
            <a:ext cx="1440332" cy="1485625"/>
          </a:xfrm>
          <a:prstGeom prst="rect">
            <a:avLst/>
          </a:prstGeom>
        </p:spPr>
      </p:pic>
      <p:pic>
        <p:nvPicPr>
          <p:cNvPr id="12" name="Immagine 11">
            <a:extLst>
              <a:ext uri="{FF2B5EF4-FFF2-40B4-BE49-F238E27FC236}">
                <a16:creationId xmlns:a16="http://schemas.microsoft.com/office/drawing/2014/main" id="{613FA66F-9DC2-5D44-A30C-486C47D0A1E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211" b="99379" l="0" r="92949">
                        <a14:foregroundMark x1="3205" y1="71429" x2="28846" y2="96273"/>
                        <a14:foregroundMark x1="28846" y1="96273" x2="67949" y2="96273"/>
                        <a14:foregroundMark x1="67949" y1="96273" x2="89744" y2="74534"/>
                        <a14:foregroundMark x1="641" y1="82609" x2="641" y2="99379"/>
                        <a14:foregroundMark x1="89103" y1="80124" x2="90385" y2="92547"/>
                        <a14:foregroundMark x1="92949" y1="88199" x2="92949" y2="94410"/>
                        <a14:foregroundMark x1="35897" y1="9317" x2="60897" y2="15528"/>
                        <a14:foregroundMark x1="41667" y1="6211" x2="54487" y2="8075"/>
                        <a14:foregroundMark x1="55769" y1="10559" x2="66667" y2="34161"/>
                        <a14:foregroundMark x1="64744" y1="37888" x2="64744" y2="48447"/>
                        <a14:foregroundMark x1="25000" y1="36025" x2="24908" y2="34961"/>
                        <a14:backgroundMark x1="23077" y1="26708" x2="23077" y2="26708"/>
                        <a14:backgroundMark x1="22436" y1="20497" x2="23077" y2="32919"/>
                        <a14:backgroundMark x1="23077" y1="36646" x2="23077" y2="40994"/>
                        <a14:backgroundMark x1="23077" y1="36025" x2="17949" y2="36646"/>
                        <a14:backgroundMark x1="17949" y1="36025" x2="23718" y2="36646"/>
                      </a14:backgroundRemoval>
                    </a14:imgEffect>
                  </a14:imgLayer>
                </a14:imgProps>
              </a:ext>
            </a:extLst>
          </a:blip>
          <a:stretch>
            <a:fillRect/>
          </a:stretch>
        </p:blipFill>
        <p:spPr>
          <a:xfrm>
            <a:off x="3716240" y="365816"/>
            <a:ext cx="1413156" cy="1458449"/>
          </a:xfrm>
          <a:prstGeom prst="rect">
            <a:avLst/>
          </a:prstGeom>
        </p:spPr>
      </p:pic>
      <p:pic>
        <p:nvPicPr>
          <p:cNvPr id="14" name="Immagine 13">
            <a:extLst>
              <a:ext uri="{FF2B5EF4-FFF2-40B4-BE49-F238E27FC236}">
                <a16:creationId xmlns:a16="http://schemas.microsoft.com/office/drawing/2014/main" id="{8B9EF60D-7589-6B40-9CDB-F84F45381C4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697" b="98788" l="6289" r="93082">
                        <a14:foregroundMark x1="19497" y1="97576" x2="52201" y2="92121"/>
                        <a14:foregroundMark x1="52201" y1="92121" x2="76730" y2="69091"/>
                        <a14:foregroundMark x1="79440" y1="72356" x2="86792" y2="81212"/>
                        <a14:foregroundMark x1="77899" y1="70499" x2="78260" y2="70934"/>
                        <a14:foregroundMark x1="76730" y1="69091" x2="76816" y2="69195"/>
                        <a14:foregroundMark x1="81941" y1="97564" x2="81761" y2="97576"/>
                        <a14:foregroundMark x1="16291" y1="75758" x2="17573" y2="72607"/>
                        <a14:foregroundMark x1="13275" y1="83168" x2="15057" y2="78788"/>
                        <a14:foregroundMark x1="7904" y1="96364" x2="8182" y2="95680"/>
                        <a14:foregroundMark x1="6918" y1="98788" x2="7904" y2="96364"/>
                        <a14:foregroundMark x1="92619" y1="90093" x2="91824" y2="75152"/>
                        <a14:foregroundMark x1="17241" y1="70697" x2="17560" y2="70418"/>
                        <a14:foregroundMark x1="11450" y1="75758" x2="13671" y2="73817"/>
                        <a14:foregroundMark x1="37954" y1="53281" x2="71010" y2="51259"/>
                        <a14:foregroundMark x1="91450" y1="70414" x2="91824" y2="70909"/>
                        <a14:backgroundMark x1="2516" y1="96970" x2="2516" y2="87273"/>
                        <a14:backgroundMark x1="5660" y1="99394" x2="5660" y2="92727"/>
                        <a14:backgroundMark x1="5660" y1="98788" x2="10063" y2="75152"/>
                        <a14:backgroundMark x1="7547" y1="96364" x2="7547" y2="96364"/>
                        <a14:backgroundMark x1="10063" y1="95152" x2="10063" y2="95152"/>
                        <a14:backgroundMark x1="5660" y1="95152" x2="5660" y2="95152"/>
                        <a14:backgroundMark x1="8176" y1="84242" x2="10692" y2="95152"/>
                        <a14:backgroundMark x1="70440" y1="57576" x2="77987" y2="59394"/>
                        <a14:backgroundMark x1="26415" y1="63636" x2="35220" y2="58788"/>
                        <a14:backgroundMark x1="70440" y1="52121" x2="75472" y2="52121"/>
                        <a14:backgroundMark x1="79874" y1="56970" x2="83648" y2="61212"/>
                        <a14:backgroundMark x1="79874" y1="56364" x2="81132" y2="57576"/>
                        <a14:backgroundMark x1="83648" y1="63636" x2="87421" y2="64242"/>
                        <a14:backgroundMark x1="82390" y1="61818" x2="85535" y2="62424"/>
                        <a14:backgroundMark x1="10063" y1="78182" x2="10063" y2="75152"/>
                        <a14:backgroundMark x1="11321" y1="75758" x2="11321" y2="78788"/>
                        <a14:backgroundMark x1="10692" y1="72727" x2="11321" y2="74545"/>
                        <a14:backgroundMark x1="22642" y1="61818" x2="27673" y2="62424"/>
                        <a14:backgroundMark x1="5660" y1="93333" x2="7547" y2="94545"/>
                        <a14:backgroundMark x1="81132" y1="98788" x2="96855" y2="98788"/>
                        <a14:backgroundMark x1="33962" y1="54545" x2="37736" y2="53333"/>
                        <a14:backgroundMark x1="85535" y1="62424" x2="92453" y2="69697"/>
                      </a14:backgroundRemoval>
                    </a14:imgEffect>
                  </a14:imgLayer>
                </a14:imgProps>
              </a:ext>
            </a:extLst>
          </a:blip>
          <a:stretch>
            <a:fillRect/>
          </a:stretch>
        </p:blipFill>
        <p:spPr>
          <a:xfrm>
            <a:off x="2198887" y="338640"/>
            <a:ext cx="1440332" cy="1494684"/>
          </a:xfrm>
          <a:prstGeom prst="rect">
            <a:avLst/>
          </a:prstGeom>
        </p:spPr>
      </p:pic>
      <p:pic>
        <p:nvPicPr>
          <p:cNvPr id="16" name="Immagine 15">
            <a:extLst>
              <a:ext uri="{FF2B5EF4-FFF2-40B4-BE49-F238E27FC236}">
                <a16:creationId xmlns:a16="http://schemas.microsoft.com/office/drawing/2014/main" id="{E446E79B-4FE1-1A4D-86B7-D133BAE8EF85}"/>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938" b="98758" l="1274" r="96178">
                        <a14:foregroundMark x1="6369" y1="82609" x2="26115" y2="89441"/>
                        <a14:foregroundMark x1="35032" y1="92547" x2="61146" y2="90683"/>
                        <a14:foregroundMark x1="68790" y1="96273" x2="84713" y2="87578"/>
                        <a14:foregroundMark x1="89172" y1="78882" x2="94904" y2="88820"/>
                        <a14:foregroundMark x1="77070" y1="98137" x2="66242" y2="98758"/>
                        <a14:foregroundMark x1="1274" y1="90683" x2="8280" y2="93168"/>
                        <a14:foregroundMark x1="91083" y1="73913" x2="96178" y2="81988"/>
                        <a14:backgroundMark x1="1274" y1="69565" x2="1274" y2="71429"/>
                        <a14:backgroundMark x1="83439" y1="98137" x2="84713" y2="98758"/>
                        <a14:backgroundMark x1="13376" y1="98137" x2="13376" y2="99379"/>
                        <a14:backgroundMark x1="637" y1="75776" x2="637" y2="75776"/>
                      </a14:backgroundRemoval>
                    </a14:imgEffect>
                  </a14:imgLayer>
                </a14:imgProps>
              </a:ext>
            </a:extLst>
          </a:blip>
          <a:stretch>
            <a:fillRect/>
          </a:stretch>
        </p:blipFill>
        <p:spPr>
          <a:xfrm>
            <a:off x="5233552" y="5057883"/>
            <a:ext cx="1422214" cy="1458449"/>
          </a:xfrm>
          <a:prstGeom prst="rect">
            <a:avLst/>
          </a:prstGeom>
        </p:spPr>
      </p:pic>
      <p:pic>
        <p:nvPicPr>
          <p:cNvPr id="18" name="Immagine 17">
            <a:extLst>
              <a:ext uri="{FF2B5EF4-FFF2-40B4-BE49-F238E27FC236}">
                <a16:creationId xmlns:a16="http://schemas.microsoft.com/office/drawing/2014/main" id="{063D75AB-2826-8945-A2F6-A9515A0D5507}"/>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816" b="98160" l="3704" r="88889">
                        <a14:foregroundMark x1="13580" y1="73620" x2="41975" y2="95706"/>
                        <a14:foregroundMark x1="41975" y1="95706" x2="77160" y2="95706"/>
                        <a14:foregroundMark x1="77160" y1="95706" x2="82716" y2="72393"/>
                        <a14:foregroundMark x1="3704" y1="98160" x2="14198" y2="95706"/>
                        <a14:foregroundMark x1="34568" y1="57669" x2="61728" y2="58282"/>
                        <a14:foregroundMark x1="30247" y1="23926" x2="64198" y2="10429"/>
                        <a14:foregroundMark x1="64198" y1="10429" x2="68519" y2="18405"/>
                        <a14:foregroundMark x1="65432" y1="24540" x2="66667" y2="42331"/>
                        <a14:foregroundMark x1="32716" y1="43558" x2="31481" y2="31288"/>
                        <a14:foregroundMark x1="3704" y1="96933" x2="14198" y2="64417"/>
                        <a14:foregroundMark x1="14198" y1="64417" x2="37037" y2="57669"/>
                      </a14:backgroundRemoval>
                    </a14:imgEffect>
                  </a14:imgLayer>
                </a14:imgProps>
              </a:ext>
            </a:extLst>
          </a:blip>
          <a:stretch>
            <a:fillRect/>
          </a:stretch>
        </p:blipFill>
        <p:spPr>
          <a:xfrm>
            <a:off x="5160252" y="342344"/>
            <a:ext cx="1467508" cy="1476567"/>
          </a:xfrm>
          <a:prstGeom prst="rect">
            <a:avLst/>
          </a:prstGeom>
        </p:spPr>
      </p:pic>
      <p:pic>
        <p:nvPicPr>
          <p:cNvPr id="20" name="Immagine 19">
            <a:extLst>
              <a:ext uri="{FF2B5EF4-FFF2-40B4-BE49-F238E27FC236}">
                <a16:creationId xmlns:a16="http://schemas.microsoft.com/office/drawing/2014/main" id="{D5BA887C-069A-9440-B46F-1A1FE5FBAEF6}"/>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9756" b="97561" l="9877" r="89506">
                        <a14:foregroundMark x1="23457" y1="71951" x2="22222" y2="85366"/>
                        <a14:foregroundMark x1="76543" y1="71951" x2="76543" y2="85976"/>
                        <a14:foregroundMark x1="10494" y1="96341" x2="24691" y2="97561"/>
                      </a14:backgroundRemoval>
                    </a14:imgEffect>
                  </a14:imgLayer>
                </a14:imgProps>
              </a:ext>
            </a:extLst>
          </a:blip>
          <a:stretch>
            <a:fillRect/>
          </a:stretch>
        </p:blipFill>
        <p:spPr>
          <a:xfrm>
            <a:off x="731379" y="1851441"/>
            <a:ext cx="1467508" cy="1485625"/>
          </a:xfrm>
          <a:prstGeom prst="rect">
            <a:avLst/>
          </a:prstGeom>
        </p:spPr>
      </p:pic>
      <p:pic>
        <p:nvPicPr>
          <p:cNvPr id="22" name="Immagine 21">
            <a:extLst>
              <a:ext uri="{FF2B5EF4-FFF2-40B4-BE49-F238E27FC236}">
                <a16:creationId xmlns:a16="http://schemas.microsoft.com/office/drawing/2014/main" id="{9EDC44F3-F2AC-E34F-8425-E767C99CE837}"/>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9884" b="93605" l="7051" r="89744">
                        <a14:foregroundMark x1="10256" y1="84302" x2="14103" y2="90116"/>
                        <a14:foregroundMark x1="76923" y1="79651" x2="33974" y2="73837"/>
                        <a14:foregroundMark x1="67308" y1="90116" x2="82051" y2="90116"/>
                        <a14:foregroundMark x1="88462" y1="93023" x2="84615" y2="93605"/>
                        <a14:foregroundMark x1="7051" y1="93605" x2="7051" y2="93605"/>
                      </a14:backgroundRemoval>
                    </a14:imgEffect>
                  </a14:imgLayer>
                </a14:imgProps>
              </a:ext>
            </a:extLst>
          </a:blip>
          <a:stretch>
            <a:fillRect/>
          </a:stretch>
        </p:blipFill>
        <p:spPr>
          <a:xfrm>
            <a:off x="2212475" y="1818911"/>
            <a:ext cx="1413156" cy="1558095"/>
          </a:xfrm>
          <a:prstGeom prst="rect">
            <a:avLst/>
          </a:prstGeom>
        </p:spPr>
      </p:pic>
      <p:pic>
        <p:nvPicPr>
          <p:cNvPr id="24" name="Immagine 23">
            <a:extLst>
              <a:ext uri="{FF2B5EF4-FFF2-40B4-BE49-F238E27FC236}">
                <a16:creationId xmlns:a16="http://schemas.microsoft.com/office/drawing/2014/main" id="{F9A16C93-1755-2C4C-BE40-93ACFA185A48}"/>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9697" b="93939" l="8974" r="89744">
                        <a14:foregroundMark x1="12179" y1="92121" x2="22436" y2="68485"/>
                        <a14:foregroundMark x1="24359" y1="93333" x2="65385" y2="93939"/>
                        <a14:foregroundMark x1="65385" y1="93939" x2="66667" y2="93333"/>
                      </a14:backgroundRemoval>
                    </a14:imgEffect>
                  </a14:imgLayer>
                </a14:imgProps>
              </a:ext>
            </a:extLst>
          </a:blip>
          <a:stretch>
            <a:fillRect/>
          </a:stretch>
        </p:blipFill>
        <p:spPr>
          <a:xfrm>
            <a:off x="3675600" y="1852496"/>
            <a:ext cx="1413156" cy="1494684"/>
          </a:xfrm>
          <a:prstGeom prst="rect">
            <a:avLst/>
          </a:prstGeom>
        </p:spPr>
      </p:pic>
      <p:pic>
        <p:nvPicPr>
          <p:cNvPr id="26" name="Immagine 25">
            <a:extLst>
              <a:ext uri="{FF2B5EF4-FFF2-40B4-BE49-F238E27FC236}">
                <a16:creationId xmlns:a16="http://schemas.microsoft.com/office/drawing/2014/main" id="{DB03D07A-25CF-C34E-9B9E-36505A07D7DB}"/>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8537" b="99390" l="0" r="96203">
                        <a14:foregroundMark x1="2532" y1="98171" x2="17089" y2="62195"/>
                        <a14:foregroundMark x1="17089" y1="62195" x2="51266" y2="57317"/>
                        <a14:foregroundMark x1="51266" y1="57317" x2="81454" y2="75124"/>
                        <a14:foregroundMark x1="80635" y1="76967" x2="55696" y2="97561"/>
                        <a14:foregroundMark x1="55696" y1="97561" x2="1899" y2="98780"/>
                        <a14:foregroundMark x1="1899" y1="98780" x2="22785" y2="73780"/>
                        <a14:foregroundMark x1="22785" y1="73780" x2="56329" y2="82317"/>
                        <a14:foregroundMark x1="56329" y1="82317" x2="32911" y2="96951"/>
                        <a14:foregroundMark x1="81206" y1="93654" x2="72152" y2="63415"/>
                        <a14:foregroundMark x1="72152" y1="63415" x2="68354" y2="59756"/>
                        <a14:foregroundMark x1="63924" y1="60366" x2="81641" y2="72004"/>
                        <a14:foregroundMark x1="92957" y1="98056" x2="93038" y2="99390"/>
                        <a14:foregroundMark x1="0" y1="97561" x2="4960" y2="72073"/>
                        <a14:foregroundMark x1="57595" y1="59146" x2="86076" y2="68293"/>
                        <a14:foregroundMark x1="88663" y1="66630" x2="89873" y2="67073"/>
                        <a14:foregroundMark x1="58228" y1="55488" x2="85343" y2="65415"/>
                        <a14:foregroundMark x1="90129" y1="67641" x2="91525" y2="70732"/>
                        <a14:foregroundMark x1="89873" y1="67073" x2="89995" y2="67344"/>
                        <a14:foregroundMark x1="84177" y1="98780" x2="84177" y2="97176"/>
                        <a14:foregroundMark x1="84132" y1="97174" x2="84177" y2="99390"/>
                        <a14:foregroundMark x1="83780" y1="79878" x2="83895" y2="85544"/>
                        <a14:foregroundMark x1="83544" y1="68293" x2="83594" y2="70732"/>
                        <a14:backgroundMark x1="94566" y1="80829" x2="98101" y2="80488"/>
                        <a14:backgroundMark x1="88608" y1="68197" x2="88608" y2="66463"/>
                        <a14:backgroundMark x1="91772" y1="96951" x2="91139" y2="74390"/>
                        <a14:backgroundMark x1="92405" y1="95122" x2="96203" y2="90244"/>
                        <a14:backgroundMark x1="90506" y1="79878" x2="90506" y2="71951"/>
                        <a14:backgroundMark x1="91139" y1="81098" x2="90506" y2="71341"/>
                        <a14:backgroundMark x1="92405" y1="76829" x2="90506" y2="81098"/>
                        <a14:backgroundMark x1="90506" y1="75610" x2="90506" y2="75610"/>
                        <a14:backgroundMark x1="89241" y1="70122" x2="89873" y2="67683"/>
                        <a14:backgroundMark x1="89873" y1="75000" x2="92405" y2="71341"/>
                        <a14:backgroundMark x1="92405" y1="70732" x2="92405" y2="79878"/>
                        <a14:backgroundMark x1="92405" y1="85976" x2="91772" y2="97561"/>
                        <a14:backgroundMark x1="89873" y1="76220" x2="91139" y2="67683"/>
                        <a14:backgroundMark x1="1899" y1="67073" x2="633" y2="70732"/>
                      </a14:backgroundRemoval>
                    </a14:imgEffect>
                  </a14:imgLayer>
                </a14:imgProps>
              </a:ext>
            </a:extLst>
          </a:blip>
          <a:stretch>
            <a:fillRect/>
          </a:stretch>
        </p:blipFill>
        <p:spPr>
          <a:xfrm>
            <a:off x="6717810" y="337814"/>
            <a:ext cx="1431273" cy="1485625"/>
          </a:xfrm>
          <a:prstGeom prst="rect">
            <a:avLst/>
          </a:prstGeom>
        </p:spPr>
      </p:pic>
      <p:pic>
        <p:nvPicPr>
          <p:cNvPr id="28" name="Immagine 27">
            <a:extLst>
              <a:ext uri="{FF2B5EF4-FFF2-40B4-BE49-F238E27FC236}">
                <a16:creationId xmlns:a16="http://schemas.microsoft.com/office/drawing/2014/main" id="{7817F2C6-6C90-7A40-AA2A-6391CC74E3A4}"/>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8537" b="99390" l="3774" r="93711">
                        <a14:foregroundMark x1="3774" y1="81707" x2="37107" y2="97561"/>
                        <a14:foregroundMark x1="37107" y1="97561" x2="83648" y2="90854"/>
                        <a14:foregroundMark x1="83648" y1="90854" x2="88679" y2="81707"/>
                        <a14:foregroundMark x1="3774" y1="91463" x2="3774" y2="95732"/>
                        <a14:foregroundMark x1="86792" y1="94512" x2="89308" y2="92073"/>
                        <a14:foregroundMark x1="90566" y1="95732" x2="91824" y2="82927"/>
                        <a14:foregroundMark x1="93711" y1="90244" x2="93711" y2="99390"/>
                      </a14:backgroundRemoval>
                    </a14:imgEffect>
                  </a14:imgLayer>
                </a14:imgProps>
              </a:ext>
            </a:extLst>
          </a:blip>
          <a:stretch>
            <a:fillRect/>
          </a:stretch>
        </p:blipFill>
        <p:spPr>
          <a:xfrm>
            <a:off x="8201214" y="365816"/>
            <a:ext cx="1440332" cy="1485625"/>
          </a:xfrm>
          <a:prstGeom prst="rect">
            <a:avLst/>
          </a:prstGeom>
        </p:spPr>
      </p:pic>
      <p:pic>
        <p:nvPicPr>
          <p:cNvPr id="30" name="Immagine 29">
            <a:extLst>
              <a:ext uri="{FF2B5EF4-FFF2-40B4-BE49-F238E27FC236}">
                <a16:creationId xmlns:a16="http://schemas.microsoft.com/office/drawing/2014/main" id="{B3243D5B-17A7-6744-88A5-4EE335E84B0E}"/>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9697" b="97576" l="9877" r="92593">
                        <a14:foregroundMark x1="24691" y1="87273" x2="57407" y2="87879"/>
                        <a14:foregroundMark x1="77160" y1="95152" x2="92593" y2="92121"/>
                        <a14:foregroundMark x1="87037" y1="96970" x2="91975" y2="97576"/>
                      </a14:backgroundRemoval>
                    </a14:imgEffect>
                  </a14:imgLayer>
                </a14:imgProps>
              </a:ext>
            </a:extLst>
          </a:blip>
          <a:stretch>
            <a:fillRect/>
          </a:stretch>
        </p:blipFill>
        <p:spPr>
          <a:xfrm>
            <a:off x="8233458" y="1879219"/>
            <a:ext cx="1467508" cy="1494684"/>
          </a:xfrm>
          <a:prstGeom prst="rect">
            <a:avLst/>
          </a:prstGeom>
        </p:spPr>
      </p:pic>
      <p:pic>
        <p:nvPicPr>
          <p:cNvPr id="32" name="Immagine 31">
            <a:extLst>
              <a:ext uri="{FF2B5EF4-FFF2-40B4-BE49-F238E27FC236}">
                <a16:creationId xmlns:a16="http://schemas.microsoft.com/office/drawing/2014/main" id="{3D626648-F7A9-3749-8861-C9A5AEA8E919}"/>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9146" b="96951" l="3774" r="89308">
                        <a14:foregroundMark x1="3774" y1="84146" x2="19497" y2="89024"/>
                        <a14:foregroundMark x1="11950" y1="96951" x2="45283" y2="96951"/>
                      </a14:backgroundRemoval>
                    </a14:imgEffect>
                  </a14:imgLayer>
                </a14:imgProps>
              </a:ext>
            </a:extLst>
          </a:blip>
          <a:stretch>
            <a:fillRect/>
          </a:stretch>
        </p:blipFill>
        <p:spPr>
          <a:xfrm>
            <a:off x="9737497" y="352227"/>
            <a:ext cx="1440332" cy="1485625"/>
          </a:xfrm>
          <a:prstGeom prst="rect">
            <a:avLst/>
          </a:prstGeom>
        </p:spPr>
      </p:pic>
      <p:pic>
        <p:nvPicPr>
          <p:cNvPr id="34" name="Immagine 33">
            <a:extLst>
              <a:ext uri="{FF2B5EF4-FFF2-40B4-BE49-F238E27FC236}">
                <a16:creationId xmlns:a16="http://schemas.microsoft.com/office/drawing/2014/main" id="{D115C5B5-25F3-5549-895D-B807A94637D4}"/>
              </a:ext>
            </a:extLst>
          </p:cNvPr>
          <p:cNvPicPr>
            <a:picLocks noChangeAspect="1"/>
          </p:cNvPicPr>
          <p:nvPr/>
        </p:nvPicPr>
        <p:blipFill>
          <a:blip r:embed="rId30">
            <a:extLst>
              <a:ext uri="{BEBA8EAE-BF5A-486C-A8C5-ECC9F3942E4B}">
                <a14:imgProps xmlns:a14="http://schemas.microsoft.com/office/drawing/2010/main">
                  <a14:imgLayer r:embed="rId31">
                    <a14:imgEffect>
                      <a14:backgroundRemoval t="8876" b="95858" l="9434" r="90566">
                        <a14:foregroundMark x1="10692" y1="90533" x2="25786" y2="91124"/>
                        <a14:foregroundMark x1="87421" y1="91716" x2="87421" y2="82840"/>
                        <a14:foregroundMark x1="90566" y1="95858" x2="90566" y2="88166"/>
                      </a14:backgroundRemoval>
                    </a14:imgEffect>
                  </a14:imgLayer>
                </a14:imgProps>
              </a:ext>
            </a:extLst>
          </a:blip>
          <a:stretch>
            <a:fillRect/>
          </a:stretch>
        </p:blipFill>
        <p:spPr>
          <a:xfrm>
            <a:off x="9737497" y="1870160"/>
            <a:ext cx="1440332" cy="1530919"/>
          </a:xfrm>
          <a:prstGeom prst="rect">
            <a:avLst/>
          </a:prstGeom>
        </p:spPr>
      </p:pic>
      <p:pic>
        <p:nvPicPr>
          <p:cNvPr id="36" name="Immagine 35">
            <a:extLst>
              <a:ext uri="{FF2B5EF4-FFF2-40B4-BE49-F238E27FC236}">
                <a16:creationId xmlns:a16="http://schemas.microsoft.com/office/drawing/2014/main" id="{618685E9-20F6-204C-B961-4C2405F04AAB}"/>
              </a:ext>
            </a:extLst>
          </p:cNvPr>
          <p:cNvPicPr>
            <a:picLocks noChangeAspect="1"/>
          </p:cNvPicPr>
          <p:nvPr/>
        </p:nvPicPr>
        <p:blipFill>
          <a:blip r:embed="rId32">
            <a:extLst>
              <a:ext uri="{BEBA8EAE-BF5A-486C-A8C5-ECC9F3942E4B}">
                <a14:imgProps xmlns:a14="http://schemas.microsoft.com/office/drawing/2010/main">
                  <a14:imgLayer r:embed="rId33">
                    <a14:imgEffect>
                      <a14:backgroundRemoval t="9639" b="98193" l="4375" r="92500">
                        <a14:foregroundMark x1="4375" y1="94578" x2="68125" y2="82530"/>
                        <a14:foregroundMark x1="85625" y1="98193" x2="92500" y2="86145"/>
                      </a14:backgroundRemoval>
                    </a14:imgEffect>
                  </a14:imgLayer>
                </a14:imgProps>
              </a:ext>
            </a:extLst>
          </a:blip>
          <a:stretch>
            <a:fillRect/>
          </a:stretch>
        </p:blipFill>
        <p:spPr>
          <a:xfrm>
            <a:off x="6685939" y="1883747"/>
            <a:ext cx="1449391" cy="1503743"/>
          </a:xfrm>
          <a:prstGeom prst="rect">
            <a:avLst/>
          </a:prstGeom>
        </p:spPr>
      </p:pic>
      <p:pic>
        <p:nvPicPr>
          <p:cNvPr id="38" name="Immagine 37">
            <a:extLst>
              <a:ext uri="{FF2B5EF4-FFF2-40B4-BE49-F238E27FC236}">
                <a16:creationId xmlns:a16="http://schemas.microsoft.com/office/drawing/2014/main" id="{3256C884-EA53-A74B-8E50-9BBCCAF144BC}"/>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8537" b="96341" l="9877" r="88889">
                        <a14:foregroundMark x1="19753" y1="77439" x2="32099" y2="94512"/>
                        <a14:foregroundMark x1="67284" y1="96341" x2="81481" y2="76829"/>
                        <a14:foregroundMark x1="77778" y1="95732" x2="83951" y2="96341"/>
                      </a14:backgroundRemoval>
                    </a14:imgEffect>
                  </a14:imgLayer>
                </a14:imgProps>
              </a:ext>
            </a:extLst>
          </a:blip>
          <a:stretch>
            <a:fillRect/>
          </a:stretch>
        </p:blipFill>
        <p:spPr>
          <a:xfrm>
            <a:off x="730286" y="3401079"/>
            <a:ext cx="1467508" cy="1485625"/>
          </a:xfrm>
          <a:prstGeom prst="rect">
            <a:avLst/>
          </a:prstGeom>
        </p:spPr>
      </p:pic>
      <p:pic>
        <p:nvPicPr>
          <p:cNvPr id="40" name="Immagine 39">
            <a:extLst>
              <a:ext uri="{FF2B5EF4-FFF2-40B4-BE49-F238E27FC236}">
                <a16:creationId xmlns:a16="http://schemas.microsoft.com/office/drawing/2014/main" id="{303081C5-F977-1940-8C0C-32FED81A5E2C}"/>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9816" b="98160" l="4321" r="91358">
                        <a14:foregroundMark x1="8025" y1="86503" x2="22840" y2="87117"/>
                        <a14:foregroundMark x1="56173" y1="95706" x2="72840" y2="95706"/>
                        <a14:foregroundMark x1="85802" y1="93252" x2="88889" y2="93865"/>
                        <a14:foregroundMark x1="91975" y1="95706" x2="91975" y2="91411"/>
                        <a14:foregroundMark x1="4321" y1="98160" x2="12346" y2="98160"/>
                      </a14:backgroundRemoval>
                    </a14:imgEffect>
                  </a14:imgLayer>
                </a14:imgProps>
              </a:ext>
            </a:extLst>
          </a:blip>
          <a:stretch>
            <a:fillRect/>
          </a:stretch>
        </p:blipFill>
        <p:spPr>
          <a:xfrm>
            <a:off x="5129396" y="1851441"/>
            <a:ext cx="1467508" cy="1476567"/>
          </a:xfrm>
          <a:prstGeom prst="rect">
            <a:avLst/>
          </a:prstGeom>
        </p:spPr>
      </p:pic>
      <p:pic>
        <p:nvPicPr>
          <p:cNvPr id="42" name="Immagine 41">
            <a:extLst>
              <a:ext uri="{FF2B5EF4-FFF2-40B4-BE49-F238E27FC236}">
                <a16:creationId xmlns:a16="http://schemas.microsoft.com/office/drawing/2014/main" id="{0212567E-CEB7-0C4A-B228-9875CD931EB8}"/>
              </a:ext>
            </a:extLst>
          </p:cNvPr>
          <p:cNvPicPr>
            <a:picLocks noChangeAspect="1"/>
          </p:cNvPicPr>
          <p:nvPr/>
        </p:nvPicPr>
        <p:blipFill>
          <a:blip r:embed="rId38">
            <a:extLst>
              <a:ext uri="{BEBA8EAE-BF5A-486C-A8C5-ECC9F3942E4B}">
                <a14:imgProps xmlns:a14="http://schemas.microsoft.com/office/drawing/2010/main">
                  <a14:imgLayer r:embed="rId39">
                    <a14:imgEffect>
                      <a14:backgroundRemoval t="9697" b="95758" l="9877" r="89506">
                        <a14:foregroundMark x1="12963" y1="98182" x2="61728" y2="95758"/>
                        <a14:foregroundMark x1="61728" y1="95758" x2="79012" y2="89697"/>
                      </a14:backgroundRemoval>
                    </a14:imgEffect>
                  </a14:imgLayer>
                </a14:imgProps>
              </a:ext>
            </a:extLst>
          </a:blip>
          <a:stretch>
            <a:fillRect/>
          </a:stretch>
        </p:blipFill>
        <p:spPr>
          <a:xfrm>
            <a:off x="3692744" y="3401079"/>
            <a:ext cx="1467508" cy="1494684"/>
          </a:xfrm>
          <a:prstGeom prst="rect">
            <a:avLst/>
          </a:prstGeom>
        </p:spPr>
      </p:pic>
      <p:pic>
        <p:nvPicPr>
          <p:cNvPr id="44" name="Immagine 43">
            <a:extLst>
              <a:ext uri="{FF2B5EF4-FFF2-40B4-BE49-F238E27FC236}">
                <a16:creationId xmlns:a16="http://schemas.microsoft.com/office/drawing/2014/main" id="{EDEBE21F-ED40-954C-A26B-AEF59B22A61E}"/>
              </a:ext>
            </a:extLst>
          </p:cNvPr>
          <p:cNvPicPr>
            <a:picLocks noChangeAspect="1"/>
          </p:cNvPicPr>
          <p:nvPr/>
        </p:nvPicPr>
        <p:blipFill>
          <a:blip r:embed="rId40">
            <a:extLst>
              <a:ext uri="{BEBA8EAE-BF5A-486C-A8C5-ECC9F3942E4B}">
                <a14:imgProps xmlns:a14="http://schemas.microsoft.com/office/drawing/2010/main">
                  <a14:imgLayer r:embed="rId41">
                    <a14:imgEffect>
                      <a14:backgroundRemoval t="9877" b="95062" l="7692" r="89744">
                        <a14:foregroundMark x1="8974" y1="94444" x2="27564" y2="73457"/>
                        <a14:foregroundMark x1="31410" y1="94444" x2="70513" y2="84568"/>
                        <a14:foregroundMark x1="64103" y1="70988" x2="83333" y2="87654"/>
                        <a14:foregroundMark x1="80128" y1="68519" x2="80128" y2="95062"/>
                      </a14:backgroundRemoval>
                    </a14:imgEffect>
                  </a14:imgLayer>
                </a14:imgProps>
              </a:ext>
            </a:extLst>
          </a:blip>
          <a:stretch>
            <a:fillRect/>
          </a:stretch>
        </p:blipFill>
        <p:spPr>
          <a:xfrm>
            <a:off x="2256566" y="3410137"/>
            <a:ext cx="1413156" cy="1467508"/>
          </a:xfrm>
          <a:prstGeom prst="rect">
            <a:avLst/>
          </a:prstGeom>
        </p:spPr>
      </p:pic>
      <p:pic>
        <p:nvPicPr>
          <p:cNvPr id="46" name="Immagine 45">
            <a:extLst>
              <a:ext uri="{FF2B5EF4-FFF2-40B4-BE49-F238E27FC236}">
                <a16:creationId xmlns:a16="http://schemas.microsoft.com/office/drawing/2014/main" id="{77B56844-D74E-3E4D-BA1A-74DFDB76283C}"/>
              </a:ext>
            </a:extLst>
          </p:cNvPr>
          <p:cNvPicPr>
            <a:picLocks noChangeAspect="1"/>
          </p:cNvPicPr>
          <p:nvPr/>
        </p:nvPicPr>
        <p:blipFill>
          <a:blip r:embed="rId42">
            <a:extLst>
              <a:ext uri="{BEBA8EAE-BF5A-486C-A8C5-ECC9F3942E4B}">
                <a14:imgProps xmlns:a14="http://schemas.microsoft.com/office/drawing/2010/main">
                  <a14:imgLayer r:embed="rId43">
                    <a14:imgEffect>
                      <a14:backgroundRemoval t="9877" b="95062" l="5660" r="94340">
                        <a14:foregroundMark x1="18868" y1="70988" x2="18868" y2="88889"/>
                        <a14:foregroundMark x1="23899" y1="89506" x2="67925" y2="87654"/>
                        <a14:foregroundMark x1="67925" y1="76543" x2="89937" y2="82099"/>
                        <a14:foregroundMark x1="6289" y1="94444" x2="52830" y2="95062"/>
                        <a14:foregroundMark x1="89308" y1="94444" x2="74214" y2="95062"/>
                        <a14:foregroundMark x1="92453" y1="95062" x2="94340" y2="79012"/>
                      </a14:backgroundRemoval>
                    </a14:imgEffect>
                  </a14:imgLayer>
                </a14:imgProps>
              </a:ext>
            </a:extLst>
          </a:blip>
          <a:stretch>
            <a:fillRect/>
          </a:stretch>
        </p:blipFill>
        <p:spPr>
          <a:xfrm>
            <a:off x="8297165" y="3446372"/>
            <a:ext cx="1440332" cy="1467508"/>
          </a:xfrm>
          <a:prstGeom prst="rect">
            <a:avLst/>
          </a:prstGeom>
        </p:spPr>
      </p:pic>
      <p:pic>
        <p:nvPicPr>
          <p:cNvPr id="48" name="Immagine 47">
            <a:extLst>
              <a:ext uri="{FF2B5EF4-FFF2-40B4-BE49-F238E27FC236}">
                <a16:creationId xmlns:a16="http://schemas.microsoft.com/office/drawing/2014/main" id="{3D5DF01B-F9CD-A840-B4B3-C03BED9BD967}"/>
              </a:ext>
            </a:extLst>
          </p:cNvPr>
          <p:cNvPicPr>
            <a:picLocks noChangeAspect="1"/>
          </p:cNvPicPr>
          <p:nvPr/>
        </p:nvPicPr>
        <p:blipFill>
          <a:blip r:embed="rId44">
            <a:extLst>
              <a:ext uri="{BEBA8EAE-BF5A-486C-A8C5-ECC9F3942E4B}">
                <a14:imgProps xmlns:a14="http://schemas.microsoft.com/office/drawing/2010/main">
                  <a14:imgLayer r:embed="rId45">
                    <a14:imgEffect>
                      <a14:backgroundRemoval t="9816" b="96319" l="9554" r="89809">
                        <a14:foregroundMark x1="12102" y1="96319" x2="36943" y2="94479"/>
                      </a14:backgroundRemoval>
                    </a14:imgEffect>
                  </a14:imgLayer>
                </a14:imgProps>
              </a:ext>
            </a:extLst>
          </a:blip>
          <a:stretch>
            <a:fillRect/>
          </a:stretch>
        </p:blipFill>
        <p:spPr>
          <a:xfrm>
            <a:off x="747082" y="4952707"/>
            <a:ext cx="1422215" cy="1476567"/>
          </a:xfrm>
          <a:prstGeom prst="rect">
            <a:avLst/>
          </a:prstGeom>
        </p:spPr>
      </p:pic>
      <p:pic>
        <p:nvPicPr>
          <p:cNvPr id="50" name="Immagine 49">
            <a:extLst>
              <a:ext uri="{FF2B5EF4-FFF2-40B4-BE49-F238E27FC236}">
                <a16:creationId xmlns:a16="http://schemas.microsoft.com/office/drawing/2014/main" id="{0AB3477D-3492-064C-A6B6-058D5532178F}"/>
              </a:ext>
            </a:extLst>
          </p:cNvPr>
          <p:cNvPicPr>
            <a:picLocks noChangeAspect="1"/>
          </p:cNvPicPr>
          <p:nvPr/>
        </p:nvPicPr>
        <p:blipFill>
          <a:blip r:embed="rId46">
            <a:extLst>
              <a:ext uri="{BEBA8EAE-BF5A-486C-A8C5-ECC9F3942E4B}">
                <a14:imgProps xmlns:a14="http://schemas.microsoft.com/office/drawing/2010/main">
                  <a14:imgLayer r:embed="rId47">
                    <a14:imgEffect>
                      <a14:backgroundRemoval t="9434" b="98113" l="641" r="91667">
                        <a14:foregroundMark x1="23077" y1="74214" x2="44872" y2="92453"/>
                        <a14:foregroundMark x1="55128" y1="87421" x2="74359" y2="78616"/>
                        <a14:foregroundMark x1="78205" y1="73585" x2="87179" y2="94340"/>
                        <a14:foregroundMark x1="71795" y1="99371" x2="44872" y2="97484"/>
                        <a14:foregroundMark x1="7692" y1="99371" x2="20513" y2="74214"/>
                        <a14:foregroundMark x1="19872" y1="70440" x2="26923" y2="63522"/>
                        <a14:foregroundMark x1="10256" y1="83019" x2="16667" y2="69182"/>
                        <a14:foregroundMark x1="3566" y1="90059" x2="6410" y2="79245"/>
                        <a14:foregroundMark x1="1282" y1="98742" x2="2926" y2="92490"/>
                        <a14:foregroundMark x1="73077" y1="69811" x2="83333" y2="75472"/>
                        <a14:foregroundMark x1="78846" y1="66667" x2="91667" y2="92453"/>
                        <a14:backgroundMark x1="1282" y1="87421" x2="1282" y2="83019"/>
                      </a14:backgroundRemoval>
                    </a14:imgEffect>
                  </a14:imgLayer>
                </a14:imgProps>
              </a:ext>
            </a:extLst>
          </a:blip>
          <a:stretch>
            <a:fillRect/>
          </a:stretch>
        </p:blipFill>
        <p:spPr>
          <a:xfrm>
            <a:off x="2212475" y="5014126"/>
            <a:ext cx="1413156" cy="1440332"/>
          </a:xfrm>
          <a:prstGeom prst="rect">
            <a:avLst/>
          </a:prstGeom>
        </p:spPr>
      </p:pic>
      <p:pic>
        <p:nvPicPr>
          <p:cNvPr id="52" name="Immagine 51">
            <a:extLst>
              <a:ext uri="{FF2B5EF4-FFF2-40B4-BE49-F238E27FC236}">
                <a16:creationId xmlns:a16="http://schemas.microsoft.com/office/drawing/2014/main" id="{E465E386-94B6-F64B-91EB-3A7345587619}"/>
              </a:ext>
            </a:extLst>
          </p:cNvPr>
          <p:cNvPicPr>
            <a:picLocks noChangeAspect="1"/>
          </p:cNvPicPr>
          <p:nvPr/>
        </p:nvPicPr>
        <p:blipFill>
          <a:blip r:embed="rId48">
            <a:extLst>
              <a:ext uri="{BEBA8EAE-BF5A-486C-A8C5-ECC9F3942E4B}">
                <a14:imgProps xmlns:a14="http://schemas.microsoft.com/office/drawing/2010/main">
                  <a14:imgLayer r:embed="rId49">
                    <a14:imgEffect>
                      <a14:backgroundRemoval t="10000" b="97500" l="1258" r="91195">
                        <a14:foregroundMark x1="5660" y1="93125" x2="42138" y2="94375"/>
                        <a14:foregroundMark x1="42138" y1="94375" x2="42138" y2="95000"/>
                        <a14:foregroundMark x1="81132" y1="97500" x2="91195" y2="94375"/>
                        <a14:foregroundMark x1="88679" y1="88125" x2="90566" y2="90625"/>
                        <a14:foregroundMark x1="1258" y1="97500" x2="4403" y2="91250"/>
                      </a14:backgroundRemoval>
                    </a14:imgEffect>
                  </a14:imgLayer>
                </a14:imgProps>
              </a:ext>
            </a:extLst>
          </a:blip>
          <a:stretch>
            <a:fillRect/>
          </a:stretch>
        </p:blipFill>
        <p:spPr>
          <a:xfrm>
            <a:off x="5173840" y="3446372"/>
            <a:ext cx="1440332" cy="1449391"/>
          </a:xfrm>
          <a:prstGeom prst="rect">
            <a:avLst/>
          </a:prstGeom>
        </p:spPr>
      </p:pic>
      <p:pic>
        <p:nvPicPr>
          <p:cNvPr id="54" name="Immagine 53">
            <a:extLst>
              <a:ext uri="{FF2B5EF4-FFF2-40B4-BE49-F238E27FC236}">
                <a16:creationId xmlns:a16="http://schemas.microsoft.com/office/drawing/2014/main" id="{5A4B942D-BB01-4B4D-8166-5A709CBAFD08}"/>
              </a:ext>
            </a:extLst>
          </p:cNvPr>
          <p:cNvPicPr>
            <a:picLocks noChangeAspect="1"/>
          </p:cNvPicPr>
          <p:nvPr/>
        </p:nvPicPr>
        <p:blipFill>
          <a:blip r:embed="rId50">
            <a:extLst>
              <a:ext uri="{BEBA8EAE-BF5A-486C-A8C5-ECC9F3942E4B}">
                <a14:imgProps xmlns:a14="http://schemas.microsoft.com/office/drawing/2010/main">
                  <a14:imgLayer r:embed="rId51">
                    <a14:imgEffect>
                      <a14:backgroundRemoval t="8537" b="99390" l="3185" r="91083">
                        <a14:foregroundMark x1="9554" y1="87195" x2="77070" y2="79268"/>
                        <a14:foregroundMark x1="27389" y1="94512" x2="78981" y2="95122"/>
                        <a14:foregroundMark x1="82803" y1="77439" x2="89172" y2="94512"/>
                        <a14:foregroundMark x1="3185" y1="84146" x2="16561" y2="95732"/>
                        <a14:foregroundMark x1="89172" y1="99390" x2="91083" y2="93293"/>
                      </a14:backgroundRemoval>
                    </a14:imgEffect>
                  </a14:imgLayer>
                </a14:imgProps>
              </a:ext>
            </a:extLst>
          </a:blip>
          <a:stretch>
            <a:fillRect/>
          </a:stretch>
        </p:blipFill>
        <p:spPr>
          <a:xfrm>
            <a:off x="6655202" y="3446372"/>
            <a:ext cx="1422214" cy="1485625"/>
          </a:xfrm>
          <a:prstGeom prst="rect">
            <a:avLst/>
          </a:prstGeom>
        </p:spPr>
      </p:pic>
      <p:pic>
        <p:nvPicPr>
          <p:cNvPr id="56" name="pasted-image.pdf">
            <a:extLst>
              <a:ext uri="{FF2B5EF4-FFF2-40B4-BE49-F238E27FC236}">
                <a16:creationId xmlns:a16="http://schemas.microsoft.com/office/drawing/2014/main" id="{BBCC40EB-4303-574E-B9D3-F4AC9B74D603}"/>
              </a:ext>
            </a:extLst>
          </p:cNvPr>
          <p:cNvPicPr/>
          <p:nvPr/>
        </p:nvPicPr>
        <p:blipFill>
          <a:blip r:embed="rId52">
            <a:extLst/>
          </a:blip>
          <a:stretch>
            <a:fillRect/>
          </a:stretch>
        </p:blipFill>
        <p:spPr>
          <a:xfrm>
            <a:off x="8297165" y="5618392"/>
            <a:ext cx="1932547" cy="629890"/>
          </a:xfrm>
          <a:prstGeom prst="rect">
            <a:avLst/>
          </a:prstGeom>
          <a:ln w="12700">
            <a:miter lim="400000"/>
          </a:ln>
        </p:spPr>
      </p:pic>
      <p:pic>
        <p:nvPicPr>
          <p:cNvPr id="57" name="Immagine 56">
            <a:extLst>
              <a:ext uri="{FF2B5EF4-FFF2-40B4-BE49-F238E27FC236}">
                <a16:creationId xmlns:a16="http://schemas.microsoft.com/office/drawing/2014/main" id="{09208A46-0CE0-5845-B100-EF59A1704F89}"/>
              </a:ext>
            </a:extLst>
          </p:cNvPr>
          <p:cNvPicPr>
            <a:picLocks noChangeAspect="1"/>
          </p:cNvPicPr>
          <p:nvPr/>
        </p:nvPicPr>
        <p:blipFill>
          <a:blip r:embed="rId53"/>
          <a:stretch>
            <a:fillRect/>
          </a:stretch>
        </p:blipFill>
        <p:spPr>
          <a:xfrm>
            <a:off x="7039407" y="5544391"/>
            <a:ext cx="1037190" cy="777892"/>
          </a:xfrm>
          <a:prstGeom prst="rect">
            <a:avLst/>
          </a:prstGeom>
        </p:spPr>
      </p:pic>
      <p:pic>
        <p:nvPicPr>
          <p:cNvPr id="58" name="Immagine 57">
            <a:extLst>
              <a:ext uri="{FF2B5EF4-FFF2-40B4-BE49-F238E27FC236}">
                <a16:creationId xmlns:a16="http://schemas.microsoft.com/office/drawing/2014/main" id="{E467B5D9-F158-9340-86C2-70B24EF8BC26}"/>
              </a:ext>
            </a:extLst>
          </p:cNvPr>
          <p:cNvPicPr>
            <a:picLocks noChangeAspect="1"/>
          </p:cNvPicPr>
          <p:nvPr/>
        </p:nvPicPr>
        <p:blipFill>
          <a:blip r:embed="rId54"/>
          <a:stretch>
            <a:fillRect/>
          </a:stretch>
        </p:blipFill>
        <p:spPr>
          <a:xfrm>
            <a:off x="10450280" y="5413238"/>
            <a:ext cx="1019825" cy="1041220"/>
          </a:xfrm>
          <a:prstGeom prst="rect">
            <a:avLst/>
          </a:prstGeom>
        </p:spPr>
      </p:pic>
    </p:spTree>
    <p:extLst>
      <p:ext uri="{BB962C8B-B14F-4D97-AF65-F5344CB8AC3E}">
        <p14:creationId xmlns:p14="http://schemas.microsoft.com/office/powerpoint/2010/main" val="4135564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ubtitle 2"/>
          <p:cNvSpPr txBox="1">
            <a:spLocks/>
          </p:cNvSpPr>
          <p:nvPr/>
        </p:nvSpPr>
        <p:spPr bwMode="auto">
          <a:xfrm>
            <a:off x="1134534" y="1463676"/>
            <a:ext cx="9313334" cy="33115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4500" dirty="0">
                <a:latin typeface="+mj-lt"/>
                <a:cs typeface="Helvetica" charset="0"/>
              </a:rPr>
              <a:t>Behind each complex system there is a </a:t>
            </a:r>
            <a:r>
              <a:rPr lang="en-US" sz="4500" b="1" dirty="0">
                <a:solidFill>
                  <a:srgbClr val="C00000"/>
                </a:solidFill>
                <a:latin typeface="+mj-lt"/>
                <a:cs typeface="Helvetica" charset="0"/>
              </a:rPr>
              <a:t>network</a:t>
            </a:r>
            <a:r>
              <a:rPr lang="en-US" sz="4500" dirty="0">
                <a:latin typeface="+mj-lt"/>
                <a:cs typeface="Helvetica" charset="0"/>
              </a:rPr>
              <a:t>, that defines the interactions between the components. </a:t>
            </a:r>
          </a:p>
        </p:txBody>
      </p:sp>
    </p:spTree>
    <p:extLst>
      <p:ext uri="{BB962C8B-B14F-4D97-AF65-F5344CB8AC3E}">
        <p14:creationId xmlns:p14="http://schemas.microsoft.com/office/powerpoint/2010/main" val="3656126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4" descr="slide14_faceboo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934" y="-347133"/>
            <a:ext cx="12632267" cy="947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0" name="TextBox 7"/>
          <p:cNvSpPr txBox="1">
            <a:spLocks noChangeArrowheads="1"/>
          </p:cNvSpPr>
          <p:nvPr/>
        </p:nvSpPr>
        <p:spPr bwMode="auto">
          <a:xfrm>
            <a:off x="1676400" y="6221413"/>
            <a:ext cx="5499100"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800" i="1">
                <a:solidFill>
                  <a:srgbClr val="FFFFFF"/>
                </a:solidFill>
                <a:latin typeface="Helvetica" charset="0"/>
                <a:cs typeface="Helvetica" charset="0"/>
              </a:rPr>
              <a:t>Keith Shepherd's "Sunday Best</a:t>
            </a:r>
            <a:r>
              <a:rPr lang="ja-JP" altLang="en-US" sz="800" i="1">
                <a:solidFill>
                  <a:srgbClr val="FFFFFF"/>
                </a:solidFill>
                <a:latin typeface="Helvetica" charset="0"/>
                <a:cs typeface="Helvetica" charset="0"/>
              </a:rPr>
              <a:t>”</a:t>
            </a:r>
            <a:r>
              <a:rPr lang="en-US" altLang="ja-JP" sz="800" i="1">
                <a:solidFill>
                  <a:srgbClr val="FFFFFF"/>
                </a:solidFill>
                <a:latin typeface="Helvetica" charset="0"/>
                <a:cs typeface="Helvetica" charset="0"/>
              </a:rPr>
              <a:t>. http://baseballart.com/2010/07/shades-of-greatness-a-story-that-needed-to-be-told/</a:t>
            </a:r>
            <a:endParaRPr lang="hu-HU" sz="800" i="1">
              <a:solidFill>
                <a:srgbClr val="FFFFFF"/>
              </a:solidFill>
              <a:latin typeface="Helvetica" charset="0"/>
              <a:cs typeface="Helvetica" charset="0"/>
            </a:endParaRPr>
          </a:p>
        </p:txBody>
      </p:sp>
    </p:spTree>
    <p:extLst>
      <p:ext uri="{BB962C8B-B14F-4D97-AF65-F5344CB8AC3E}">
        <p14:creationId xmlns:p14="http://schemas.microsoft.com/office/powerpoint/2010/main" val="2353509150"/>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al1">
            <a:extLst>
              <a:ext uri="{FF2B5EF4-FFF2-40B4-BE49-F238E27FC236}">
                <a16:creationId xmlns:a16="http://schemas.microsoft.com/office/drawing/2014/main" id="{E45A1060-377D-A042-937B-7898A1E331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3068"/>
            <a:ext cx="12192000" cy="9184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93927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C2414E18-2722-4F43-80B4-5F9ED0300905}"/>
              </a:ext>
            </a:extLst>
          </p:cNvPr>
          <p:cNvPicPr>
            <a:picLocks noChangeAspect="1"/>
          </p:cNvPicPr>
          <p:nvPr/>
        </p:nvPicPr>
        <p:blipFill>
          <a:blip r:embed="rId2"/>
          <a:stretch>
            <a:fillRect/>
          </a:stretch>
        </p:blipFill>
        <p:spPr>
          <a:xfrm>
            <a:off x="-534390" y="-502722"/>
            <a:ext cx="12726390" cy="8484260"/>
          </a:xfrm>
          <a:prstGeom prst="rect">
            <a:avLst/>
          </a:prstGeom>
        </p:spPr>
      </p:pic>
    </p:spTree>
    <p:extLst>
      <p:ext uri="{BB962C8B-B14F-4D97-AF65-F5344CB8AC3E}">
        <p14:creationId xmlns:p14="http://schemas.microsoft.com/office/powerpoint/2010/main" val="237778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Immagin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8503" y="423334"/>
            <a:ext cx="10764198" cy="6163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6436773"/>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333" y="-219005"/>
            <a:ext cx="9584267" cy="7347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8381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7D522A-393A-EC46-928B-D3F23BED5124}"/>
              </a:ext>
            </a:extLst>
          </p:cNvPr>
          <p:cNvSpPr>
            <a:spLocks noGrp="1"/>
          </p:cNvSpPr>
          <p:nvPr>
            <p:ph type="title"/>
          </p:nvPr>
        </p:nvSpPr>
        <p:spPr/>
        <p:txBody>
          <a:bodyPr/>
          <a:lstStyle/>
          <a:p>
            <a:r>
              <a:rPr lang="it-IT" dirty="0">
                <a:solidFill>
                  <a:srgbClr val="C00000"/>
                </a:solidFill>
              </a:rPr>
              <a:t>Networks in a </a:t>
            </a:r>
            <a:r>
              <a:rPr lang="it-IT" dirty="0" err="1">
                <a:solidFill>
                  <a:srgbClr val="C00000"/>
                </a:solidFill>
              </a:rPr>
              <a:t>nutshell</a:t>
            </a:r>
            <a:endParaRPr lang="it-IT" dirty="0">
              <a:solidFill>
                <a:srgbClr val="C00000"/>
              </a:solidFill>
            </a:endParaRPr>
          </a:p>
        </p:txBody>
      </p:sp>
      <p:sp>
        <p:nvSpPr>
          <p:cNvPr id="4" name="Rectangle 2">
            <a:extLst>
              <a:ext uri="{FF2B5EF4-FFF2-40B4-BE49-F238E27FC236}">
                <a16:creationId xmlns:a16="http://schemas.microsoft.com/office/drawing/2014/main" id="{42519948-116C-194A-9EDC-ED06D5D0A53C}"/>
              </a:ext>
            </a:extLst>
          </p:cNvPr>
          <p:cNvSpPr txBox="1">
            <a:spLocks noChangeArrowheads="1"/>
          </p:cNvSpPr>
          <p:nvPr/>
        </p:nvSpPr>
        <p:spPr>
          <a:xfrm>
            <a:off x="6111278" y="1643858"/>
            <a:ext cx="5538416" cy="22307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000">
              <a:buFont typeface="Arial" charset="0"/>
              <a:buNone/>
            </a:pPr>
            <a:r>
              <a:rPr lang="en-US" sz="2000" dirty="0">
                <a:solidFill>
                  <a:srgbClr val="C00000"/>
                </a:solidFill>
                <a:latin typeface="Helvetica" charset="0"/>
                <a:ea typeface="ＭＳ Ｐゴシック" charset="0"/>
                <a:cs typeface="Helvetica" charset="0"/>
              </a:rPr>
              <a:t>Degree distribution</a:t>
            </a:r>
            <a:r>
              <a:rPr lang="en-US" sz="2400" dirty="0">
                <a:solidFill>
                  <a:srgbClr val="C00000"/>
                </a:solidFill>
                <a:latin typeface="Helvetica" charset="0"/>
                <a:ea typeface="ＭＳ Ｐゴシック" charset="0"/>
                <a:cs typeface="Helvetica" charset="0"/>
              </a:rPr>
              <a:t> </a:t>
            </a:r>
            <a:br>
              <a:rPr lang="en-US" sz="2400" dirty="0">
                <a:solidFill>
                  <a:srgbClr val="FF0000"/>
                </a:solidFill>
                <a:latin typeface="Helvetica" charset="0"/>
                <a:ea typeface="ＭＳ Ｐゴシック" charset="0"/>
                <a:cs typeface="Helvetica" charset="0"/>
              </a:rPr>
            </a:br>
            <a:r>
              <a:rPr lang="en-US" sz="1800" dirty="0">
                <a:latin typeface="Helvetica" charset="0"/>
                <a:ea typeface="ＭＳ Ｐゴシック" charset="0"/>
                <a:cs typeface="Helvetica" charset="0"/>
              </a:rPr>
              <a:t>P(k): probability that a randomly chosen vertex has degree k</a:t>
            </a:r>
          </a:p>
          <a:p>
            <a:pPr marL="635000">
              <a:buFont typeface="Arial" charset="0"/>
              <a:buNone/>
            </a:pPr>
            <a:endParaRPr lang="en-US" sz="1600" dirty="0">
              <a:latin typeface="Helvetica" charset="0"/>
              <a:ea typeface="ＭＳ Ｐゴシック" charset="0"/>
              <a:cs typeface="Helvetica" charset="0"/>
            </a:endParaRPr>
          </a:p>
          <a:p>
            <a:pPr marL="947738" lvl="1">
              <a:buFont typeface="Arial" charset="0"/>
              <a:buNone/>
            </a:pPr>
            <a:r>
              <a:rPr lang="en-US" sz="1600" b="1" dirty="0" err="1">
                <a:latin typeface="Helvetica" charset="0"/>
                <a:ea typeface="ＭＳ Ｐゴシック" charset="0"/>
                <a:cs typeface="Helvetica" charset="0"/>
              </a:rPr>
              <a:t>N</a:t>
            </a:r>
            <a:r>
              <a:rPr lang="en-US" sz="1600" b="1" baseline="-6000" dirty="0" err="1">
                <a:latin typeface="Helvetica" charset="0"/>
                <a:ea typeface="ＭＳ Ｐゴシック" charset="0"/>
                <a:cs typeface="Helvetica" charset="0"/>
              </a:rPr>
              <a:t>k</a:t>
            </a:r>
            <a:r>
              <a:rPr lang="en-US" sz="1600" b="1" dirty="0">
                <a:latin typeface="Helvetica" charset="0"/>
                <a:ea typeface="ＭＳ Ｐゴシック" charset="0"/>
                <a:cs typeface="Helvetica" charset="0"/>
              </a:rPr>
              <a:t> = # nodes with degree k</a:t>
            </a:r>
          </a:p>
          <a:p>
            <a:pPr marL="947738" lvl="1">
              <a:buFont typeface="Arial" charset="0"/>
              <a:buNone/>
            </a:pPr>
            <a:r>
              <a:rPr lang="en-US" sz="1600" b="1" dirty="0">
                <a:latin typeface="Helvetica" charset="0"/>
                <a:ea typeface="ＭＳ Ｐゴシック" charset="0"/>
                <a:cs typeface="Helvetica" charset="0"/>
              </a:rPr>
              <a:t>P(k) = </a:t>
            </a:r>
            <a:r>
              <a:rPr lang="en-US" sz="1600" b="1" dirty="0" err="1">
                <a:latin typeface="Helvetica" charset="0"/>
                <a:ea typeface="ＭＳ Ｐゴシック" charset="0"/>
                <a:cs typeface="Helvetica" charset="0"/>
              </a:rPr>
              <a:t>N</a:t>
            </a:r>
            <a:r>
              <a:rPr lang="en-US" sz="1600" b="1" baseline="-6000" dirty="0" err="1">
                <a:latin typeface="Helvetica" charset="0"/>
                <a:ea typeface="ＭＳ Ｐゴシック" charset="0"/>
                <a:cs typeface="Helvetica" charset="0"/>
              </a:rPr>
              <a:t>k</a:t>
            </a:r>
            <a:r>
              <a:rPr lang="en-US" sz="1600" b="1" dirty="0">
                <a:latin typeface="Helvetica" charset="0"/>
                <a:ea typeface="ＭＳ Ｐゴシック" charset="0"/>
                <a:cs typeface="Helvetica" charset="0"/>
              </a:rPr>
              <a:t> / N     ➔   plot</a:t>
            </a:r>
            <a:endParaRPr lang="en-US" sz="1600" dirty="0">
              <a:latin typeface="Helvetica" charset="0"/>
              <a:ea typeface="ＭＳ Ｐゴシック" charset="0"/>
              <a:cs typeface="Helvetica" charset="0"/>
            </a:endParaRPr>
          </a:p>
          <a:p>
            <a:pPr marL="635000">
              <a:buFont typeface="Arial" charset="0"/>
              <a:buBlip>
                <a:blip r:embed="rId2"/>
              </a:buBlip>
            </a:pPr>
            <a:endParaRPr lang="en-US" sz="1600" dirty="0">
              <a:latin typeface="Helvetica" charset="0"/>
              <a:ea typeface="ＭＳ Ｐゴシック" charset="0"/>
              <a:cs typeface="Helvetica" charset="0"/>
            </a:endParaRPr>
          </a:p>
          <a:p>
            <a:pPr marL="635000">
              <a:buFont typeface="Arial" charset="0"/>
              <a:buNone/>
            </a:pPr>
            <a:endParaRPr lang="en-US" sz="1600" dirty="0">
              <a:latin typeface="Helvetica" charset="0"/>
              <a:ea typeface="ＭＳ Ｐゴシック" charset="0"/>
              <a:cs typeface="Helvetica" charset="0"/>
            </a:endParaRPr>
          </a:p>
          <a:p>
            <a:pPr marL="635000">
              <a:buFont typeface="Arial" charset="0"/>
              <a:buNone/>
            </a:pPr>
            <a:endParaRPr lang="en-US" sz="1600" dirty="0">
              <a:latin typeface="Helvetica" charset="0"/>
              <a:ea typeface="ＭＳ Ｐゴシック" charset="0"/>
              <a:cs typeface="Helvetica" charset="0"/>
            </a:endParaRPr>
          </a:p>
          <a:p>
            <a:pPr marL="635000">
              <a:buFont typeface="Arial" charset="0"/>
              <a:buNone/>
            </a:pPr>
            <a:endParaRPr lang="en-US" sz="1600" dirty="0">
              <a:latin typeface="Helvetica" charset="0"/>
              <a:ea typeface="ＭＳ Ｐゴシック" charset="0"/>
              <a:cs typeface="Helvetica" charset="0"/>
            </a:endParaRPr>
          </a:p>
          <a:p>
            <a:pPr marL="635000">
              <a:buFont typeface="Arial" charset="0"/>
              <a:buNone/>
            </a:pPr>
            <a:endParaRPr lang="en-US" sz="1600" dirty="0">
              <a:latin typeface="Helvetica" charset="0"/>
              <a:ea typeface="ＭＳ Ｐゴシック" charset="0"/>
              <a:cs typeface="Helvetica" charset="0"/>
            </a:endParaRPr>
          </a:p>
          <a:p>
            <a:pPr marL="635000">
              <a:buFont typeface="Arial" charset="0"/>
              <a:buNone/>
            </a:pPr>
            <a:endParaRPr lang="en-US" sz="1600" dirty="0">
              <a:latin typeface="Helvetica" charset="0"/>
              <a:ea typeface="ＭＳ Ｐゴシック" charset="0"/>
              <a:cs typeface="Helvetica" charset="0"/>
            </a:endParaRPr>
          </a:p>
          <a:p>
            <a:pPr marL="635000">
              <a:buFont typeface="Arial" charset="0"/>
              <a:buNone/>
            </a:pPr>
            <a:endParaRPr lang="en-US" sz="1600" dirty="0">
              <a:latin typeface="Helvetica" charset="0"/>
              <a:ea typeface="ＭＳ Ｐゴシック" charset="0"/>
              <a:cs typeface="Helvetica" charset="0"/>
            </a:endParaRPr>
          </a:p>
        </p:txBody>
      </p:sp>
      <p:grpSp>
        <p:nvGrpSpPr>
          <p:cNvPr id="10" name="Group 88">
            <a:extLst>
              <a:ext uri="{FF2B5EF4-FFF2-40B4-BE49-F238E27FC236}">
                <a16:creationId xmlns:a16="http://schemas.microsoft.com/office/drawing/2014/main" id="{7430C778-782A-224A-9E3C-55A45F6780A3}"/>
              </a:ext>
            </a:extLst>
          </p:cNvPr>
          <p:cNvGrpSpPr>
            <a:grpSpLocks/>
          </p:cNvGrpSpPr>
          <p:nvPr/>
        </p:nvGrpSpPr>
        <p:grpSpPr bwMode="auto">
          <a:xfrm>
            <a:off x="1386001" y="2119042"/>
            <a:ext cx="3777039" cy="2180115"/>
            <a:chOff x="2046119" y="2947624"/>
            <a:chExt cx="2764611" cy="1448317"/>
          </a:xfrm>
        </p:grpSpPr>
        <p:sp>
          <p:nvSpPr>
            <p:cNvPr id="11" name="Oval 47">
              <a:extLst>
                <a:ext uri="{FF2B5EF4-FFF2-40B4-BE49-F238E27FC236}">
                  <a16:creationId xmlns:a16="http://schemas.microsoft.com/office/drawing/2014/main" id="{531F17FF-68A5-5E4B-B751-5BCD41A40CDE}"/>
                </a:ext>
              </a:extLst>
            </p:cNvPr>
            <p:cNvSpPr/>
            <p:nvPr/>
          </p:nvSpPr>
          <p:spPr>
            <a:xfrm>
              <a:off x="2843008" y="4248637"/>
              <a:ext cx="146999" cy="147304"/>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2" name="Straight Connector 48">
              <a:extLst>
                <a:ext uri="{FF2B5EF4-FFF2-40B4-BE49-F238E27FC236}">
                  <a16:creationId xmlns:a16="http://schemas.microsoft.com/office/drawing/2014/main" id="{4BE48EC5-69D7-FC49-AD0B-2A2C014D0EFD}"/>
                </a:ext>
              </a:extLst>
            </p:cNvPr>
            <p:cNvCxnSpPr>
              <a:cxnSpLocks/>
              <a:stCxn id="13" idx="6"/>
              <a:endCxn id="11" idx="2"/>
            </p:cNvCxnSpPr>
            <p:nvPr/>
          </p:nvCxnSpPr>
          <p:spPr>
            <a:xfrm>
              <a:off x="2193118" y="4242185"/>
              <a:ext cx="649890" cy="8064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49">
              <a:extLst>
                <a:ext uri="{FF2B5EF4-FFF2-40B4-BE49-F238E27FC236}">
                  <a16:creationId xmlns:a16="http://schemas.microsoft.com/office/drawing/2014/main" id="{4DEE18EA-F649-7945-A5AE-2E9D471D8568}"/>
                </a:ext>
              </a:extLst>
            </p:cNvPr>
            <p:cNvSpPr/>
            <p:nvPr/>
          </p:nvSpPr>
          <p:spPr>
            <a:xfrm>
              <a:off x="2046119" y="4169071"/>
              <a:ext cx="146999" cy="147304"/>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50">
              <a:extLst>
                <a:ext uri="{FF2B5EF4-FFF2-40B4-BE49-F238E27FC236}">
                  <a16:creationId xmlns:a16="http://schemas.microsoft.com/office/drawing/2014/main" id="{1562C981-229D-9145-BFB1-08C2752F87FF}"/>
                </a:ext>
              </a:extLst>
            </p:cNvPr>
            <p:cNvSpPr/>
            <p:nvPr/>
          </p:nvSpPr>
          <p:spPr>
            <a:xfrm>
              <a:off x="2520642" y="3646515"/>
              <a:ext cx="146999" cy="147304"/>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Oval 51">
              <a:extLst>
                <a:ext uri="{FF2B5EF4-FFF2-40B4-BE49-F238E27FC236}">
                  <a16:creationId xmlns:a16="http://schemas.microsoft.com/office/drawing/2014/main" id="{161EE1B5-D03D-B645-8EF8-712B18DE59DA}"/>
                </a:ext>
              </a:extLst>
            </p:cNvPr>
            <p:cNvSpPr/>
            <p:nvPr/>
          </p:nvSpPr>
          <p:spPr>
            <a:xfrm>
              <a:off x="2071908" y="3094928"/>
              <a:ext cx="146999" cy="14623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52">
              <a:extLst>
                <a:ext uri="{FF2B5EF4-FFF2-40B4-BE49-F238E27FC236}">
                  <a16:creationId xmlns:a16="http://schemas.microsoft.com/office/drawing/2014/main" id="{41AAAE91-312D-364B-BD60-4040036EE5E0}"/>
                </a:ext>
              </a:extLst>
            </p:cNvPr>
            <p:cNvSpPr/>
            <p:nvPr/>
          </p:nvSpPr>
          <p:spPr>
            <a:xfrm>
              <a:off x="3094454" y="2947624"/>
              <a:ext cx="146999" cy="147304"/>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53">
              <a:extLst>
                <a:ext uri="{FF2B5EF4-FFF2-40B4-BE49-F238E27FC236}">
                  <a16:creationId xmlns:a16="http://schemas.microsoft.com/office/drawing/2014/main" id="{1C3FE9A4-A5B9-4E4A-895D-00CC564A19B2}"/>
                </a:ext>
              </a:extLst>
            </p:cNvPr>
            <p:cNvSpPr/>
            <p:nvPr/>
          </p:nvSpPr>
          <p:spPr>
            <a:xfrm>
              <a:off x="2995165" y="3334702"/>
              <a:ext cx="146999" cy="147304"/>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54">
              <a:extLst>
                <a:ext uri="{FF2B5EF4-FFF2-40B4-BE49-F238E27FC236}">
                  <a16:creationId xmlns:a16="http://schemas.microsoft.com/office/drawing/2014/main" id="{7256ECDB-4C2C-CE41-BECC-C110FCECCFED}"/>
                </a:ext>
              </a:extLst>
            </p:cNvPr>
            <p:cNvSpPr/>
            <p:nvPr/>
          </p:nvSpPr>
          <p:spPr>
            <a:xfrm>
              <a:off x="3467108" y="3304596"/>
              <a:ext cx="146999" cy="147304"/>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55">
              <a:extLst>
                <a:ext uri="{FF2B5EF4-FFF2-40B4-BE49-F238E27FC236}">
                  <a16:creationId xmlns:a16="http://schemas.microsoft.com/office/drawing/2014/main" id="{0ED1FCCA-212B-5F42-A76B-4F647376F173}"/>
                </a:ext>
              </a:extLst>
            </p:cNvPr>
            <p:cNvSpPr/>
            <p:nvPr/>
          </p:nvSpPr>
          <p:spPr>
            <a:xfrm>
              <a:off x="3793343" y="3660493"/>
              <a:ext cx="145709" cy="147305"/>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56">
              <a:extLst>
                <a:ext uri="{FF2B5EF4-FFF2-40B4-BE49-F238E27FC236}">
                  <a16:creationId xmlns:a16="http://schemas.microsoft.com/office/drawing/2014/main" id="{87891AB6-4AC2-474A-B9AE-0EA0F9DCA17B}"/>
                </a:ext>
              </a:extLst>
            </p:cNvPr>
            <p:cNvSpPr/>
            <p:nvPr/>
          </p:nvSpPr>
          <p:spPr>
            <a:xfrm>
              <a:off x="4164709" y="3014287"/>
              <a:ext cx="146999" cy="147304"/>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Oval 57">
              <a:extLst>
                <a:ext uri="{FF2B5EF4-FFF2-40B4-BE49-F238E27FC236}">
                  <a16:creationId xmlns:a16="http://schemas.microsoft.com/office/drawing/2014/main" id="{45FD4CAF-665C-CE41-9833-1515D0214839}"/>
                </a:ext>
              </a:extLst>
            </p:cNvPr>
            <p:cNvSpPr/>
            <p:nvPr/>
          </p:nvSpPr>
          <p:spPr>
            <a:xfrm>
              <a:off x="4663731" y="3343304"/>
              <a:ext cx="146999" cy="147304"/>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2" name="Straight Connector 60">
              <a:extLst>
                <a:ext uri="{FF2B5EF4-FFF2-40B4-BE49-F238E27FC236}">
                  <a16:creationId xmlns:a16="http://schemas.microsoft.com/office/drawing/2014/main" id="{436DD83A-6E3A-8E4A-824C-82D8647AAD7A}"/>
                </a:ext>
              </a:extLst>
            </p:cNvPr>
            <p:cNvCxnSpPr>
              <a:cxnSpLocks/>
              <a:stCxn id="15" idx="5"/>
              <a:endCxn id="14" idx="1"/>
            </p:cNvCxnSpPr>
            <p:nvPr/>
          </p:nvCxnSpPr>
          <p:spPr>
            <a:xfrm rot="16200000" flipH="1">
              <a:off x="2145054" y="3271586"/>
              <a:ext cx="449441" cy="34557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63">
              <a:extLst>
                <a:ext uri="{FF2B5EF4-FFF2-40B4-BE49-F238E27FC236}">
                  <a16:creationId xmlns:a16="http://schemas.microsoft.com/office/drawing/2014/main" id="{91AA17C4-0EEA-B04C-9A06-5861FEBDBD91}"/>
                </a:ext>
              </a:extLst>
            </p:cNvPr>
            <p:cNvCxnSpPr>
              <a:cxnSpLocks/>
              <a:stCxn id="14" idx="7"/>
              <a:endCxn id="16" idx="3"/>
            </p:cNvCxnSpPr>
            <p:nvPr/>
          </p:nvCxnSpPr>
          <p:spPr>
            <a:xfrm rot="5400000" flipH="1" flipV="1">
              <a:off x="2582675" y="3135394"/>
              <a:ext cx="596745" cy="4706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66">
              <a:extLst>
                <a:ext uri="{FF2B5EF4-FFF2-40B4-BE49-F238E27FC236}">
                  <a16:creationId xmlns:a16="http://schemas.microsoft.com/office/drawing/2014/main" id="{2B60E16E-3519-8B47-BCAC-97309BA3BE5E}"/>
                </a:ext>
              </a:extLst>
            </p:cNvPr>
            <p:cNvCxnSpPr>
              <a:cxnSpLocks/>
              <a:stCxn id="18" idx="6"/>
              <a:endCxn id="20" idx="3"/>
            </p:cNvCxnSpPr>
            <p:nvPr/>
          </p:nvCxnSpPr>
          <p:spPr>
            <a:xfrm flipV="1">
              <a:off x="3614107" y="3140088"/>
              <a:ext cx="572522" cy="2386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71">
              <a:extLst>
                <a:ext uri="{FF2B5EF4-FFF2-40B4-BE49-F238E27FC236}">
                  <a16:creationId xmlns:a16="http://schemas.microsoft.com/office/drawing/2014/main" id="{3DBC79DD-E792-7548-952A-112C4AFF9A28}"/>
                </a:ext>
              </a:extLst>
            </p:cNvPr>
            <p:cNvCxnSpPr>
              <a:cxnSpLocks/>
              <a:stCxn id="18" idx="6"/>
              <a:endCxn id="21" idx="2"/>
            </p:cNvCxnSpPr>
            <p:nvPr/>
          </p:nvCxnSpPr>
          <p:spPr>
            <a:xfrm>
              <a:off x="3614107" y="3378786"/>
              <a:ext cx="1049624" cy="387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74">
              <a:extLst>
                <a:ext uri="{FF2B5EF4-FFF2-40B4-BE49-F238E27FC236}">
                  <a16:creationId xmlns:a16="http://schemas.microsoft.com/office/drawing/2014/main" id="{F9802B4D-A17A-3643-8B82-6B45323B0D11}"/>
                </a:ext>
              </a:extLst>
            </p:cNvPr>
            <p:cNvCxnSpPr>
              <a:cxnSpLocks/>
              <a:endCxn id="18" idx="2"/>
            </p:cNvCxnSpPr>
            <p:nvPr/>
          </p:nvCxnSpPr>
          <p:spPr>
            <a:xfrm flipV="1">
              <a:off x="3142163" y="3378786"/>
              <a:ext cx="324945" cy="387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77">
              <a:extLst>
                <a:ext uri="{FF2B5EF4-FFF2-40B4-BE49-F238E27FC236}">
                  <a16:creationId xmlns:a16="http://schemas.microsoft.com/office/drawing/2014/main" id="{F2AF7740-4525-6544-908B-5DD1A9CDB016}"/>
                </a:ext>
              </a:extLst>
            </p:cNvPr>
            <p:cNvCxnSpPr>
              <a:cxnSpLocks/>
              <a:stCxn id="17" idx="5"/>
              <a:endCxn id="19" idx="1"/>
            </p:cNvCxnSpPr>
            <p:nvPr/>
          </p:nvCxnSpPr>
          <p:spPr>
            <a:xfrm rot="16200000" flipH="1">
              <a:off x="3355287" y="3224384"/>
              <a:ext cx="223645" cy="69373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81">
              <a:extLst>
                <a:ext uri="{FF2B5EF4-FFF2-40B4-BE49-F238E27FC236}">
                  <a16:creationId xmlns:a16="http://schemas.microsoft.com/office/drawing/2014/main" id="{2552D79A-D9C5-564A-98FC-13FDF979FA43}"/>
                </a:ext>
              </a:extLst>
            </p:cNvPr>
            <p:cNvCxnSpPr>
              <a:cxnSpLocks/>
              <a:stCxn id="17" idx="0"/>
              <a:endCxn id="16" idx="4"/>
            </p:cNvCxnSpPr>
            <p:nvPr/>
          </p:nvCxnSpPr>
          <p:spPr>
            <a:xfrm rot="5400000" flipH="1" flipV="1">
              <a:off x="2998422" y="3165171"/>
              <a:ext cx="239774" cy="992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84">
              <a:extLst>
                <a:ext uri="{FF2B5EF4-FFF2-40B4-BE49-F238E27FC236}">
                  <a16:creationId xmlns:a16="http://schemas.microsoft.com/office/drawing/2014/main" id="{A48F94B0-8752-5F41-96E1-E3E46C0324A5}"/>
                </a:ext>
              </a:extLst>
            </p:cNvPr>
            <p:cNvCxnSpPr>
              <a:cxnSpLocks/>
              <a:stCxn id="14" idx="6"/>
              <a:endCxn id="17" idx="3"/>
            </p:cNvCxnSpPr>
            <p:nvPr/>
          </p:nvCxnSpPr>
          <p:spPr>
            <a:xfrm flipV="1">
              <a:off x="2667641" y="3459427"/>
              <a:ext cx="349445" cy="26020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0" name="Gruppo 29">
            <a:extLst>
              <a:ext uri="{FF2B5EF4-FFF2-40B4-BE49-F238E27FC236}">
                <a16:creationId xmlns:a16="http://schemas.microsoft.com/office/drawing/2014/main" id="{CD3E22B5-CACA-C949-819E-5613B71D4394}"/>
              </a:ext>
            </a:extLst>
          </p:cNvPr>
          <p:cNvGrpSpPr/>
          <p:nvPr/>
        </p:nvGrpSpPr>
        <p:grpSpPr>
          <a:xfrm>
            <a:off x="7824882" y="3874617"/>
            <a:ext cx="2751138" cy="2432050"/>
            <a:chOff x="5489575" y="2562225"/>
            <a:chExt cx="2751138" cy="2432050"/>
          </a:xfrm>
        </p:grpSpPr>
        <p:grpSp>
          <p:nvGrpSpPr>
            <p:cNvPr id="31" name="Group 3">
              <a:extLst>
                <a:ext uri="{FF2B5EF4-FFF2-40B4-BE49-F238E27FC236}">
                  <a16:creationId xmlns:a16="http://schemas.microsoft.com/office/drawing/2014/main" id="{ED88554A-6434-3741-990D-8E1033598043}"/>
                </a:ext>
              </a:extLst>
            </p:cNvPr>
            <p:cNvGrpSpPr>
              <a:grpSpLocks/>
            </p:cNvGrpSpPr>
            <p:nvPr/>
          </p:nvGrpSpPr>
          <p:grpSpPr bwMode="auto">
            <a:xfrm>
              <a:off x="5489575" y="2562225"/>
              <a:ext cx="2751138" cy="2400300"/>
              <a:chOff x="0" y="0"/>
              <a:chExt cx="2464" cy="2151"/>
            </a:xfrm>
          </p:grpSpPr>
          <p:sp>
            <p:nvSpPr>
              <p:cNvPr id="46" name="Line 4">
                <a:extLst>
                  <a:ext uri="{FF2B5EF4-FFF2-40B4-BE49-F238E27FC236}">
                    <a16:creationId xmlns:a16="http://schemas.microsoft.com/office/drawing/2014/main" id="{F2BCBC2E-6422-3D42-8160-C239BF1F431B}"/>
                  </a:ext>
                </a:extLst>
              </p:cNvPr>
              <p:cNvSpPr>
                <a:spLocks noChangeShapeType="1"/>
              </p:cNvSpPr>
              <p:nvPr/>
            </p:nvSpPr>
            <p:spPr bwMode="auto">
              <a:xfrm rot="10800000" flipH="1">
                <a:off x="474" y="0"/>
                <a:ext cx="1" cy="1761"/>
              </a:xfrm>
              <a:prstGeom prst="line">
                <a:avLst/>
              </a:prstGeom>
              <a:noFill/>
              <a:ln w="38100">
                <a:solidFill>
                  <a:srgbClr val="000000"/>
                </a:solidFill>
                <a:round/>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it-IT"/>
              </a:p>
            </p:txBody>
          </p:sp>
          <p:sp>
            <p:nvSpPr>
              <p:cNvPr id="47" name="Line 5">
                <a:extLst>
                  <a:ext uri="{FF2B5EF4-FFF2-40B4-BE49-F238E27FC236}">
                    <a16:creationId xmlns:a16="http://schemas.microsoft.com/office/drawing/2014/main" id="{36AC321E-8761-1B42-B5FD-16F572B5A661}"/>
                  </a:ext>
                </a:extLst>
              </p:cNvPr>
              <p:cNvSpPr>
                <a:spLocks noChangeShapeType="1"/>
              </p:cNvSpPr>
              <p:nvPr/>
            </p:nvSpPr>
            <p:spPr bwMode="auto">
              <a:xfrm>
                <a:off x="474" y="1761"/>
                <a:ext cx="1990" cy="2"/>
              </a:xfrm>
              <a:prstGeom prst="line">
                <a:avLst/>
              </a:prstGeom>
              <a:noFill/>
              <a:ln w="38100">
                <a:solidFill>
                  <a:srgbClr val="000000"/>
                </a:solidFill>
                <a:round/>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it-IT"/>
              </a:p>
            </p:txBody>
          </p:sp>
          <p:sp>
            <p:nvSpPr>
              <p:cNvPr id="48" name="Rectangle 6">
                <a:extLst>
                  <a:ext uri="{FF2B5EF4-FFF2-40B4-BE49-F238E27FC236}">
                    <a16:creationId xmlns:a16="http://schemas.microsoft.com/office/drawing/2014/main" id="{04DF8493-9D1E-5544-9F42-60A8F8D05086}"/>
                  </a:ext>
                </a:extLst>
              </p:cNvPr>
              <p:cNvSpPr>
                <a:spLocks/>
              </p:cNvSpPr>
              <p:nvPr/>
            </p:nvSpPr>
            <p:spPr bwMode="auto">
              <a:xfrm>
                <a:off x="2204" y="1761"/>
                <a:ext cx="224" cy="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5155" bIns="0"/>
              <a:lstStyle/>
              <a:p>
                <a:pPr marL="30163"/>
                <a:r>
                  <a:rPr lang="en-US" sz="1400" b="1" i="1">
                    <a:solidFill>
                      <a:srgbClr val="000000"/>
                    </a:solidFill>
                    <a:latin typeface="Helvetica" charset="0"/>
                    <a:sym typeface="Trebuchet MS" charset="0"/>
                  </a:rPr>
                  <a:t>k</a:t>
                </a:r>
              </a:p>
            </p:txBody>
          </p:sp>
          <p:sp>
            <p:nvSpPr>
              <p:cNvPr id="49" name="Rectangle 7">
                <a:extLst>
                  <a:ext uri="{FF2B5EF4-FFF2-40B4-BE49-F238E27FC236}">
                    <a16:creationId xmlns:a16="http://schemas.microsoft.com/office/drawing/2014/main" id="{B15FB851-1FF3-164B-8006-2F431F78C085}"/>
                  </a:ext>
                </a:extLst>
              </p:cNvPr>
              <p:cNvSpPr>
                <a:spLocks/>
              </p:cNvSpPr>
              <p:nvPr/>
            </p:nvSpPr>
            <p:spPr bwMode="auto">
              <a:xfrm>
                <a:off x="0" y="99"/>
                <a:ext cx="477" cy="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5155" bIns="0"/>
              <a:lstStyle/>
              <a:p>
                <a:pPr marL="30163" algn="r"/>
                <a:r>
                  <a:rPr lang="en-US" sz="1400" b="1" i="1" dirty="0">
                    <a:solidFill>
                      <a:srgbClr val="000000"/>
                    </a:solidFill>
                    <a:latin typeface="Trebuchet MS" charset="0"/>
                    <a:sym typeface="Trebuchet MS" charset="0"/>
                  </a:rPr>
                  <a:t>P(k)</a:t>
                </a:r>
              </a:p>
            </p:txBody>
          </p:sp>
        </p:grpSp>
        <p:sp>
          <p:nvSpPr>
            <p:cNvPr id="32" name="Rectangle 31">
              <a:extLst>
                <a:ext uri="{FF2B5EF4-FFF2-40B4-BE49-F238E27FC236}">
                  <a16:creationId xmlns:a16="http://schemas.microsoft.com/office/drawing/2014/main" id="{58475368-C144-BC4A-9FC6-1E1AB2D6E17A}"/>
                </a:ext>
              </a:extLst>
            </p:cNvPr>
            <p:cNvSpPr>
              <a:spLocks/>
            </p:cNvSpPr>
            <p:nvPr/>
          </p:nvSpPr>
          <p:spPr bwMode="auto">
            <a:xfrm>
              <a:off x="6273800" y="4619625"/>
              <a:ext cx="249238" cy="37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1748" bIns="0"/>
            <a:lstStyle/>
            <a:p>
              <a:pPr marL="30163"/>
              <a:r>
                <a:rPr lang="en-US" sz="1200" b="1">
                  <a:solidFill>
                    <a:srgbClr val="000000"/>
                  </a:solidFill>
                  <a:latin typeface="Helvetica" charset="0"/>
                  <a:sym typeface="Trebuchet MS" charset="0"/>
                </a:rPr>
                <a:t>1</a:t>
              </a:r>
            </a:p>
          </p:txBody>
        </p:sp>
        <p:sp>
          <p:nvSpPr>
            <p:cNvPr id="33" name="Rectangle 32">
              <a:extLst>
                <a:ext uri="{FF2B5EF4-FFF2-40B4-BE49-F238E27FC236}">
                  <a16:creationId xmlns:a16="http://schemas.microsoft.com/office/drawing/2014/main" id="{60AD76B5-E7D2-F443-9CED-B0C421C67C27}"/>
                </a:ext>
              </a:extLst>
            </p:cNvPr>
            <p:cNvSpPr>
              <a:spLocks/>
            </p:cNvSpPr>
            <p:nvPr/>
          </p:nvSpPr>
          <p:spPr bwMode="auto">
            <a:xfrm>
              <a:off x="6670675" y="4619625"/>
              <a:ext cx="249238" cy="37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1748" bIns="0"/>
            <a:lstStyle/>
            <a:p>
              <a:pPr marL="30163"/>
              <a:r>
                <a:rPr lang="en-US" sz="1200" b="1">
                  <a:solidFill>
                    <a:srgbClr val="000000"/>
                  </a:solidFill>
                  <a:latin typeface="Helvetica" charset="0"/>
                  <a:sym typeface="Trebuchet MS" charset="0"/>
                </a:rPr>
                <a:t>2</a:t>
              </a:r>
            </a:p>
          </p:txBody>
        </p:sp>
        <p:sp>
          <p:nvSpPr>
            <p:cNvPr id="34" name="Rectangle 33">
              <a:extLst>
                <a:ext uri="{FF2B5EF4-FFF2-40B4-BE49-F238E27FC236}">
                  <a16:creationId xmlns:a16="http://schemas.microsoft.com/office/drawing/2014/main" id="{6EE654B1-6239-4E4F-BBBA-5F9505B539DA}"/>
                </a:ext>
              </a:extLst>
            </p:cNvPr>
            <p:cNvSpPr>
              <a:spLocks/>
            </p:cNvSpPr>
            <p:nvPr/>
          </p:nvSpPr>
          <p:spPr bwMode="auto">
            <a:xfrm>
              <a:off x="7053263" y="4619625"/>
              <a:ext cx="250825" cy="37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1748" bIns="0"/>
            <a:lstStyle/>
            <a:p>
              <a:pPr marL="30163"/>
              <a:r>
                <a:rPr lang="en-US" sz="1200" b="1">
                  <a:solidFill>
                    <a:srgbClr val="000000"/>
                  </a:solidFill>
                  <a:latin typeface="Helvetica" charset="0"/>
                  <a:sym typeface="Trebuchet MS" charset="0"/>
                </a:rPr>
                <a:t>3</a:t>
              </a:r>
            </a:p>
          </p:txBody>
        </p:sp>
        <p:sp>
          <p:nvSpPr>
            <p:cNvPr id="35" name="Rectangle 34">
              <a:extLst>
                <a:ext uri="{FF2B5EF4-FFF2-40B4-BE49-F238E27FC236}">
                  <a16:creationId xmlns:a16="http://schemas.microsoft.com/office/drawing/2014/main" id="{4ADBD3F1-4190-F848-A5F1-4B5E761935EF}"/>
                </a:ext>
              </a:extLst>
            </p:cNvPr>
            <p:cNvSpPr>
              <a:spLocks/>
            </p:cNvSpPr>
            <p:nvPr/>
          </p:nvSpPr>
          <p:spPr bwMode="auto">
            <a:xfrm>
              <a:off x="7443788" y="4619625"/>
              <a:ext cx="250825" cy="37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1748" bIns="0"/>
            <a:lstStyle/>
            <a:p>
              <a:pPr marL="30163"/>
              <a:r>
                <a:rPr lang="en-US" sz="1200" b="1">
                  <a:solidFill>
                    <a:srgbClr val="000000"/>
                  </a:solidFill>
                  <a:latin typeface="Helvetica" charset="0"/>
                  <a:sym typeface="Trebuchet MS" charset="0"/>
                </a:rPr>
                <a:t>4</a:t>
              </a:r>
            </a:p>
          </p:txBody>
        </p:sp>
        <p:sp>
          <p:nvSpPr>
            <p:cNvPr id="36" name="Rectangle 35">
              <a:extLst>
                <a:ext uri="{FF2B5EF4-FFF2-40B4-BE49-F238E27FC236}">
                  <a16:creationId xmlns:a16="http://schemas.microsoft.com/office/drawing/2014/main" id="{C3459A88-3EA2-0349-8551-1ADE2C9747E9}"/>
                </a:ext>
              </a:extLst>
            </p:cNvPr>
            <p:cNvSpPr>
              <a:spLocks/>
            </p:cNvSpPr>
            <p:nvPr/>
          </p:nvSpPr>
          <p:spPr bwMode="auto">
            <a:xfrm>
              <a:off x="5583238" y="4203700"/>
              <a:ext cx="446087" cy="376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1748" bIns="0"/>
            <a:lstStyle/>
            <a:p>
              <a:pPr marL="30163"/>
              <a:r>
                <a:rPr lang="en-US" sz="1200" b="1" i="1">
                  <a:solidFill>
                    <a:srgbClr val="000000"/>
                  </a:solidFill>
                  <a:latin typeface="Helvetica" charset="0"/>
                  <a:sym typeface="Trebuchet MS" charset="0"/>
                </a:rPr>
                <a:t>0.1</a:t>
              </a:r>
            </a:p>
          </p:txBody>
        </p:sp>
        <p:sp>
          <p:nvSpPr>
            <p:cNvPr id="37" name="Rectangle 36">
              <a:extLst>
                <a:ext uri="{FF2B5EF4-FFF2-40B4-BE49-F238E27FC236}">
                  <a16:creationId xmlns:a16="http://schemas.microsoft.com/office/drawing/2014/main" id="{C194C9EF-F9B5-5341-8045-9651F2D0D108}"/>
                </a:ext>
              </a:extLst>
            </p:cNvPr>
            <p:cNvSpPr>
              <a:spLocks/>
            </p:cNvSpPr>
            <p:nvPr/>
          </p:nvSpPr>
          <p:spPr bwMode="auto">
            <a:xfrm>
              <a:off x="5583238" y="3971925"/>
              <a:ext cx="446087" cy="37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1748" bIns="0"/>
            <a:lstStyle/>
            <a:p>
              <a:pPr marL="30163"/>
              <a:r>
                <a:rPr lang="en-US" sz="1200" b="1" i="1">
                  <a:solidFill>
                    <a:srgbClr val="000000"/>
                  </a:solidFill>
                  <a:latin typeface="Helvetica" charset="0"/>
                  <a:sym typeface="Trebuchet MS" charset="0"/>
                </a:rPr>
                <a:t>0.2</a:t>
              </a:r>
            </a:p>
          </p:txBody>
        </p:sp>
        <p:sp>
          <p:nvSpPr>
            <p:cNvPr id="38" name="Rectangle 37">
              <a:extLst>
                <a:ext uri="{FF2B5EF4-FFF2-40B4-BE49-F238E27FC236}">
                  <a16:creationId xmlns:a16="http://schemas.microsoft.com/office/drawing/2014/main" id="{4A2106BE-3F19-C543-840D-445B4E973A57}"/>
                </a:ext>
              </a:extLst>
            </p:cNvPr>
            <p:cNvSpPr>
              <a:spLocks/>
            </p:cNvSpPr>
            <p:nvPr/>
          </p:nvSpPr>
          <p:spPr bwMode="auto">
            <a:xfrm>
              <a:off x="5583238" y="3749675"/>
              <a:ext cx="446087" cy="37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1748" bIns="0"/>
            <a:lstStyle/>
            <a:p>
              <a:pPr marL="30163"/>
              <a:r>
                <a:rPr lang="en-US" sz="1200" b="1" i="1">
                  <a:solidFill>
                    <a:srgbClr val="000000"/>
                  </a:solidFill>
                  <a:latin typeface="Helvetica" charset="0"/>
                  <a:sym typeface="Trebuchet MS" charset="0"/>
                </a:rPr>
                <a:t>0.3</a:t>
              </a:r>
            </a:p>
          </p:txBody>
        </p:sp>
        <p:sp>
          <p:nvSpPr>
            <p:cNvPr id="39" name="Rectangle 38">
              <a:extLst>
                <a:ext uri="{FF2B5EF4-FFF2-40B4-BE49-F238E27FC236}">
                  <a16:creationId xmlns:a16="http://schemas.microsoft.com/office/drawing/2014/main" id="{0D64B1DF-167E-A148-BDE3-F1D90FDA4078}"/>
                </a:ext>
              </a:extLst>
            </p:cNvPr>
            <p:cNvSpPr>
              <a:spLocks/>
            </p:cNvSpPr>
            <p:nvPr/>
          </p:nvSpPr>
          <p:spPr bwMode="auto">
            <a:xfrm>
              <a:off x="5583238" y="3516313"/>
              <a:ext cx="446087" cy="376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1748" bIns="0"/>
            <a:lstStyle/>
            <a:p>
              <a:pPr marL="30163"/>
              <a:r>
                <a:rPr lang="en-US" sz="1200" b="1" i="1">
                  <a:solidFill>
                    <a:srgbClr val="000000"/>
                  </a:solidFill>
                  <a:latin typeface="Helvetica" charset="0"/>
                  <a:sym typeface="Trebuchet MS" charset="0"/>
                </a:rPr>
                <a:t>0.4</a:t>
              </a:r>
            </a:p>
          </p:txBody>
        </p:sp>
        <p:sp>
          <p:nvSpPr>
            <p:cNvPr id="40" name="Rectangle 39">
              <a:extLst>
                <a:ext uri="{FF2B5EF4-FFF2-40B4-BE49-F238E27FC236}">
                  <a16:creationId xmlns:a16="http://schemas.microsoft.com/office/drawing/2014/main" id="{DE745C82-A321-CE4A-8499-00CD3A392B6A}"/>
                </a:ext>
              </a:extLst>
            </p:cNvPr>
            <p:cNvSpPr>
              <a:spLocks/>
            </p:cNvSpPr>
            <p:nvPr/>
          </p:nvSpPr>
          <p:spPr bwMode="auto">
            <a:xfrm>
              <a:off x="5583238" y="3284538"/>
              <a:ext cx="446087" cy="37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1748" bIns="0"/>
            <a:lstStyle/>
            <a:p>
              <a:pPr marL="30163"/>
              <a:r>
                <a:rPr lang="en-US" sz="1200" b="1" i="1">
                  <a:solidFill>
                    <a:srgbClr val="000000"/>
                  </a:solidFill>
                  <a:latin typeface="Helvetica" charset="0"/>
                  <a:sym typeface="Trebuchet MS" charset="0"/>
                </a:rPr>
                <a:t>0.5</a:t>
              </a:r>
            </a:p>
          </p:txBody>
        </p:sp>
        <p:sp>
          <p:nvSpPr>
            <p:cNvPr id="41" name="Rectangle 40">
              <a:extLst>
                <a:ext uri="{FF2B5EF4-FFF2-40B4-BE49-F238E27FC236}">
                  <a16:creationId xmlns:a16="http://schemas.microsoft.com/office/drawing/2014/main" id="{EE4BD824-5AAF-4740-A7B5-B8F5582A5219}"/>
                </a:ext>
              </a:extLst>
            </p:cNvPr>
            <p:cNvSpPr>
              <a:spLocks/>
            </p:cNvSpPr>
            <p:nvPr/>
          </p:nvSpPr>
          <p:spPr bwMode="auto">
            <a:xfrm>
              <a:off x="5583238" y="3051175"/>
              <a:ext cx="446087" cy="376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1748" bIns="0"/>
            <a:lstStyle/>
            <a:p>
              <a:pPr marL="30163"/>
              <a:r>
                <a:rPr lang="en-US" sz="1200" b="1" i="1">
                  <a:solidFill>
                    <a:srgbClr val="000000"/>
                  </a:solidFill>
                  <a:latin typeface="Helvetica" charset="0"/>
                  <a:sym typeface="Trebuchet MS" charset="0"/>
                </a:rPr>
                <a:t>0.6</a:t>
              </a:r>
            </a:p>
          </p:txBody>
        </p:sp>
        <p:sp>
          <p:nvSpPr>
            <p:cNvPr id="42" name="Rectangle 41">
              <a:extLst>
                <a:ext uri="{FF2B5EF4-FFF2-40B4-BE49-F238E27FC236}">
                  <a16:creationId xmlns:a16="http://schemas.microsoft.com/office/drawing/2014/main" id="{EDF376DE-C67A-3D40-99BF-59E95F2BD796}"/>
                </a:ext>
              </a:extLst>
            </p:cNvPr>
            <p:cNvSpPr>
              <a:spLocks noChangeArrowheads="1"/>
            </p:cNvSpPr>
            <p:nvPr/>
          </p:nvSpPr>
          <p:spPr bwMode="auto">
            <a:xfrm>
              <a:off x="6170613" y="3106738"/>
              <a:ext cx="320675" cy="1392237"/>
            </a:xfrm>
            <a:prstGeom prst="rect">
              <a:avLst/>
            </a:prstGeom>
            <a:solidFill>
              <a:srgbClr val="0082E5">
                <a:alpha val="61960"/>
              </a:srgbClr>
            </a:solidFill>
            <a:ln>
              <a:noFill/>
            </a:ln>
            <a:extLst>
              <a:ext uri="{91240B29-F687-4f45-9708-019B960494DF}">
                <a14:hiddenLine xmlns:a14="http://schemas.microsoft.com/office/drawing/2010/main" xmlns="" w="25400">
                  <a:solidFill>
                    <a:srgbClr val="000000"/>
                  </a:solidFill>
                  <a:round/>
                  <a:headEnd/>
                  <a:tailEnd/>
                </a14:hiddenLine>
              </a:ext>
            </a:extLst>
          </p:spPr>
          <p:txBody>
            <a:bodyPr lIns="64291" tIns="32146" rIns="64291" bIns="32146"/>
            <a:lstStyle/>
            <a:p>
              <a:pPr algn="ctr" defTabSz="641350"/>
              <a:endParaRPr lang="it-IT" sz="2800">
                <a:solidFill>
                  <a:srgbClr val="727272"/>
                </a:solidFill>
                <a:latin typeface="Marker Felt" charset="0"/>
                <a:ea typeface="ヒラギノ明朝 ProN W3" charset="0"/>
                <a:cs typeface="ヒラギノ明朝 ProN W3" charset="0"/>
                <a:sym typeface="Marker Felt" charset="0"/>
              </a:endParaRPr>
            </a:p>
          </p:txBody>
        </p:sp>
        <p:sp>
          <p:nvSpPr>
            <p:cNvPr id="43" name="Rectangle 42">
              <a:extLst>
                <a:ext uri="{FF2B5EF4-FFF2-40B4-BE49-F238E27FC236}">
                  <a16:creationId xmlns:a16="http://schemas.microsoft.com/office/drawing/2014/main" id="{E3C81AEA-35D9-1E4D-9F74-BEEF2A64ECFB}"/>
                </a:ext>
              </a:extLst>
            </p:cNvPr>
            <p:cNvSpPr>
              <a:spLocks noChangeArrowheads="1"/>
            </p:cNvSpPr>
            <p:nvPr/>
          </p:nvSpPr>
          <p:spPr bwMode="auto">
            <a:xfrm>
              <a:off x="6599238" y="4286250"/>
              <a:ext cx="266700" cy="212725"/>
            </a:xfrm>
            <a:prstGeom prst="rect">
              <a:avLst/>
            </a:prstGeom>
            <a:solidFill>
              <a:srgbClr val="0082E5">
                <a:alpha val="61960"/>
              </a:srgbClr>
            </a:solidFill>
            <a:ln>
              <a:noFill/>
            </a:ln>
            <a:extLst>
              <a:ext uri="{91240B29-F687-4f45-9708-019B960494DF}">
                <a14:hiddenLine xmlns:a14="http://schemas.microsoft.com/office/drawing/2010/main" xmlns="" w="25400">
                  <a:solidFill>
                    <a:srgbClr val="000000"/>
                  </a:solidFill>
                  <a:round/>
                  <a:headEnd/>
                  <a:tailEnd/>
                </a14:hiddenLine>
              </a:ext>
            </a:extLst>
          </p:spPr>
          <p:txBody>
            <a:bodyPr lIns="64291" tIns="32146" rIns="64291" bIns="32146"/>
            <a:lstStyle/>
            <a:p>
              <a:pPr algn="ctr" defTabSz="641350"/>
              <a:endParaRPr lang="it-IT" sz="2800">
                <a:solidFill>
                  <a:srgbClr val="727272"/>
                </a:solidFill>
                <a:latin typeface="Marker Felt" charset="0"/>
                <a:ea typeface="ヒラギノ明朝 ProN W3" charset="0"/>
                <a:cs typeface="ヒラギノ明朝 ProN W3" charset="0"/>
                <a:sym typeface="Marker Felt" charset="0"/>
              </a:endParaRPr>
            </a:p>
          </p:txBody>
        </p:sp>
        <p:sp>
          <p:nvSpPr>
            <p:cNvPr id="44" name="Rectangle 43">
              <a:extLst>
                <a:ext uri="{FF2B5EF4-FFF2-40B4-BE49-F238E27FC236}">
                  <a16:creationId xmlns:a16="http://schemas.microsoft.com/office/drawing/2014/main" id="{D113A12A-9213-844D-BCD4-353CD5BA8441}"/>
                </a:ext>
              </a:extLst>
            </p:cNvPr>
            <p:cNvSpPr>
              <a:spLocks noChangeArrowheads="1"/>
            </p:cNvSpPr>
            <p:nvPr/>
          </p:nvSpPr>
          <p:spPr bwMode="auto">
            <a:xfrm>
              <a:off x="6973888" y="4070350"/>
              <a:ext cx="268287" cy="428625"/>
            </a:xfrm>
            <a:prstGeom prst="rect">
              <a:avLst/>
            </a:prstGeom>
            <a:solidFill>
              <a:srgbClr val="0082E5">
                <a:alpha val="61960"/>
              </a:srgbClr>
            </a:solidFill>
            <a:ln>
              <a:noFill/>
            </a:ln>
            <a:extLst>
              <a:ext uri="{91240B29-F687-4f45-9708-019B960494DF}">
                <a14:hiddenLine xmlns:a14="http://schemas.microsoft.com/office/drawing/2010/main" xmlns="" w="25400">
                  <a:solidFill>
                    <a:srgbClr val="000000"/>
                  </a:solidFill>
                  <a:round/>
                  <a:headEnd/>
                  <a:tailEnd/>
                </a14:hiddenLine>
              </a:ext>
            </a:extLst>
          </p:spPr>
          <p:txBody>
            <a:bodyPr lIns="64291" tIns="32146" rIns="64291" bIns="32146"/>
            <a:lstStyle/>
            <a:p>
              <a:pPr algn="ctr" defTabSz="641350"/>
              <a:endParaRPr lang="it-IT" sz="2800">
                <a:solidFill>
                  <a:srgbClr val="727272"/>
                </a:solidFill>
                <a:latin typeface="Marker Felt" charset="0"/>
                <a:ea typeface="ヒラギノ明朝 ProN W3" charset="0"/>
                <a:cs typeface="ヒラギノ明朝 ProN W3" charset="0"/>
                <a:sym typeface="Marker Felt" charset="0"/>
              </a:endParaRPr>
            </a:p>
          </p:txBody>
        </p:sp>
        <p:sp>
          <p:nvSpPr>
            <p:cNvPr id="45" name="Rectangle 44">
              <a:extLst>
                <a:ext uri="{FF2B5EF4-FFF2-40B4-BE49-F238E27FC236}">
                  <a16:creationId xmlns:a16="http://schemas.microsoft.com/office/drawing/2014/main" id="{4AED6BBE-887A-5E46-A1F6-48CD59F9EECE}"/>
                </a:ext>
              </a:extLst>
            </p:cNvPr>
            <p:cNvSpPr>
              <a:spLocks noChangeArrowheads="1"/>
            </p:cNvSpPr>
            <p:nvPr/>
          </p:nvSpPr>
          <p:spPr bwMode="auto">
            <a:xfrm>
              <a:off x="7402513" y="4286250"/>
              <a:ext cx="214312" cy="212725"/>
            </a:xfrm>
            <a:prstGeom prst="rect">
              <a:avLst/>
            </a:prstGeom>
            <a:solidFill>
              <a:srgbClr val="0082E5">
                <a:alpha val="61960"/>
              </a:srgbClr>
            </a:solidFill>
            <a:ln>
              <a:noFill/>
            </a:ln>
            <a:extLst>
              <a:ext uri="{91240B29-F687-4f45-9708-019B960494DF}">
                <a14:hiddenLine xmlns:a14="http://schemas.microsoft.com/office/drawing/2010/main" xmlns="" w="25400">
                  <a:solidFill>
                    <a:srgbClr val="000000"/>
                  </a:solidFill>
                  <a:round/>
                  <a:headEnd/>
                  <a:tailEnd/>
                </a14:hiddenLine>
              </a:ext>
            </a:extLst>
          </p:spPr>
          <p:txBody>
            <a:bodyPr lIns="64291" tIns="32146" rIns="64291" bIns="32146"/>
            <a:lstStyle/>
            <a:p>
              <a:pPr algn="ctr" defTabSz="641350"/>
              <a:endParaRPr lang="it-IT" sz="2800">
                <a:solidFill>
                  <a:srgbClr val="727272"/>
                </a:solidFill>
                <a:latin typeface="Marker Felt" charset="0"/>
                <a:ea typeface="ヒラギノ明朝 ProN W3" charset="0"/>
                <a:cs typeface="ヒラギノ明朝 ProN W3" charset="0"/>
                <a:sym typeface="Marker Felt" charset="0"/>
              </a:endParaRPr>
            </a:p>
          </p:txBody>
        </p:sp>
      </p:grpSp>
      <p:sp>
        <p:nvSpPr>
          <p:cNvPr id="50" name="Rectangle 2">
            <a:extLst>
              <a:ext uri="{FF2B5EF4-FFF2-40B4-BE49-F238E27FC236}">
                <a16:creationId xmlns:a16="http://schemas.microsoft.com/office/drawing/2014/main" id="{66E05946-CD34-2D4C-A9FD-7A1B365FE1E9}"/>
              </a:ext>
            </a:extLst>
          </p:cNvPr>
          <p:cNvSpPr txBox="1">
            <a:spLocks noChangeArrowheads="1"/>
          </p:cNvSpPr>
          <p:nvPr/>
        </p:nvSpPr>
        <p:spPr>
          <a:xfrm>
            <a:off x="567711" y="4925592"/>
            <a:ext cx="5686270" cy="12202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000">
              <a:buFont typeface="Arial" charset="0"/>
              <a:buNone/>
            </a:pPr>
            <a:r>
              <a:rPr lang="en-US" sz="2000" dirty="0">
                <a:solidFill>
                  <a:srgbClr val="C00000"/>
                </a:solidFill>
                <a:latin typeface="Helvetica" charset="0"/>
                <a:ea typeface="ＭＳ Ｐゴシック" charset="0"/>
                <a:cs typeface="Helvetica" charset="0"/>
              </a:rPr>
              <a:t>Network (graph)</a:t>
            </a:r>
            <a:br>
              <a:rPr lang="en-US" sz="2400" dirty="0">
                <a:latin typeface="Helvetica" charset="0"/>
                <a:ea typeface="ＭＳ Ｐゴシック" charset="0"/>
                <a:cs typeface="Helvetica" charset="0"/>
              </a:rPr>
            </a:br>
            <a:r>
              <a:rPr lang="en-US" sz="1800" dirty="0">
                <a:latin typeface="Helvetica" charset="0"/>
                <a:ea typeface="ＭＳ Ｐゴシック" charset="0"/>
                <a:cs typeface="Helvetica" charset="0"/>
              </a:rPr>
              <a:t>a graph G=(N,L) is composed by a set of nodes, N, connected by links, L.</a:t>
            </a:r>
            <a:endParaRPr lang="en-US" sz="1600" dirty="0">
              <a:latin typeface="Helvetica" charset="0"/>
              <a:ea typeface="ＭＳ Ｐゴシック" charset="0"/>
              <a:cs typeface="Helvetica" charset="0"/>
            </a:endParaRPr>
          </a:p>
          <a:p>
            <a:pPr marL="635000">
              <a:buFont typeface="Arial" charset="0"/>
              <a:buNone/>
            </a:pPr>
            <a:endParaRPr lang="en-US" sz="1600" dirty="0">
              <a:latin typeface="Helvetica" charset="0"/>
              <a:ea typeface="ＭＳ Ｐゴシック" charset="0"/>
              <a:cs typeface="Helvetica" charset="0"/>
            </a:endParaRPr>
          </a:p>
          <a:p>
            <a:pPr marL="635000">
              <a:buFont typeface="Arial" charset="0"/>
              <a:buNone/>
            </a:pPr>
            <a:endParaRPr lang="en-US" sz="1600" dirty="0">
              <a:latin typeface="Helvetica" charset="0"/>
              <a:ea typeface="ＭＳ Ｐゴシック" charset="0"/>
              <a:cs typeface="Helvetica" charset="0"/>
            </a:endParaRPr>
          </a:p>
          <a:p>
            <a:pPr marL="635000">
              <a:buFont typeface="Arial" charset="0"/>
              <a:buNone/>
            </a:pPr>
            <a:endParaRPr lang="en-US" sz="1600" dirty="0">
              <a:latin typeface="Helvetica" charset="0"/>
              <a:ea typeface="ＭＳ Ｐゴシック" charset="0"/>
              <a:cs typeface="Helvetica" charset="0"/>
            </a:endParaRPr>
          </a:p>
        </p:txBody>
      </p:sp>
    </p:spTree>
    <p:extLst>
      <p:ext uri="{BB962C8B-B14F-4D97-AF65-F5344CB8AC3E}">
        <p14:creationId xmlns:p14="http://schemas.microsoft.com/office/powerpoint/2010/main" val="3096062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FCECCA-2957-9149-9740-50ACB38D5F78}"/>
              </a:ext>
            </a:extLst>
          </p:cNvPr>
          <p:cNvSpPr>
            <a:spLocks noGrp="1"/>
          </p:cNvSpPr>
          <p:nvPr>
            <p:ph type="title"/>
          </p:nvPr>
        </p:nvSpPr>
        <p:spPr/>
        <p:txBody>
          <a:bodyPr/>
          <a:lstStyle/>
          <a:p>
            <a:r>
              <a:rPr lang="it-IT" dirty="0">
                <a:solidFill>
                  <a:srgbClr val="C00000"/>
                </a:solidFill>
              </a:rPr>
              <a:t>Networks in a </a:t>
            </a:r>
            <a:r>
              <a:rPr lang="it-IT" dirty="0" err="1">
                <a:solidFill>
                  <a:srgbClr val="C00000"/>
                </a:solidFill>
              </a:rPr>
              <a:t>nutshell</a:t>
            </a:r>
            <a:endParaRPr lang="it-IT" dirty="0">
              <a:solidFill>
                <a:srgbClr val="C00000"/>
              </a:solidFill>
            </a:endParaRPr>
          </a:p>
        </p:txBody>
      </p:sp>
      <p:sp>
        <p:nvSpPr>
          <p:cNvPr id="4" name="Text Box 3">
            <a:extLst>
              <a:ext uri="{FF2B5EF4-FFF2-40B4-BE49-F238E27FC236}">
                <a16:creationId xmlns:a16="http://schemas.microsoft.com/office/drawing/2014/main" id="{FB4CB3D0-7A2C-1143-BC90-3D00DA7B21FF}"/>
              </a:ext>
            </a:extLst>
          </p:cNvPr>
          <p:cNvSpPr txBox="1">
            <a:spLocks noChangeArrowheads="1"/>
          </p:cNvSpPr>
          <p:nvPr/>
        </p:nvSpPr>
        <p:spPr bwMode="auto">
          <a:xfrm>
            <a:off x="3619500" y="2192337"/>
            <a:ext cx="7734300" cy="3884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40000"/>
              </a:lnSpc>
            </a:pPr>
            <a:r>
              <a:rPr lang="en-US" sz="1600" dirty="0">
                <a:latin typeface="Helvetica" charset="0"/>
                <a:cs typeface="Helvetica" charset="0"/>
              </a:rPr>
              <a:t>The </a:t>
            </a:r>
            <a:r>
              <a:rPr lang="en-US" sz="1600" i="1" dirty="0">
                <a:solidFill>
                  <a:srgbClr val="C00000"/>
                </a:solidFill>
                <a:latin typeface="Helvetica" charset="0"/>
                <a:cs typeface="Helvetica" charset="0"/>
              </a:rPr>
              <a:t>distance (shortest path, geodesic path) </a:t>
            </a:r>
            <a:r>
              <a:rPr lang="en-US" sz="1600" dirty="0">
                <a:latin typeface="Helvetica" charset="0"/>
                <a:cs typeface="Helvetica" charset="0"/>
              </a:rPr>
              <a:t>between two nodes is defined as the </a:t>
            </a:r>
            <a:r>
              <a:rPr lang="en-US" sz="1600" b="1" dirty="0">
                <a:latin typeface="Helvetica" charset="0"/>
                <a:cs typeface="Helvetica" charset="0"/>
              </a:rPr>
              <a:t>number of edges along the shortest path connecting them</a:t>
            </a:r>
            <a:r>
              <a:rPr lang="en-US" sz="1600" dirty="0">
                <a:latin typeface="Helvetica" charset="0"/>
                <a:cs typeface="Helvetica" charset="0"/>
              </a:rPr>
              <a:t>.</a:t>
            </a:r>
          </a:p>
          <a:p>
            <a:pPr eaLnBrk="1" hangingPunct="1">
              <a:lnSpc>
                <a:spcPct val="140000"/>
              </a:lnSpc>
            </a:pPr>
            <a:endParaRPr lang="en-US" sz="1600" dirty="0">
              <a:latin typeface="Helvetica" charset="0"/>
              <a:cs typeface="Helvetica" charset="0"/>
            </a:endParaRPr>
          </a:p>
          <a:p>
            <a:pPr eaLnBrk="1" hangingPunct="1">
              <a:lnSpc>
                <a:spcPct val="140000"/>
              </a:lnSpc>
            </a:pPr>
            <a:r>
              <a:rPr lang="en-US" sz="1600" dirty="0">
                <a:latin typeface="Helvetica" charset="0"/>
                <a:cs typeface="Helvetica" charset="0"/>
              </a:rPr>
              <a:t>*If the two nodes are disconnected, the distance is infinity.</a:t>
            </a:r>
          </a:p>
          <a:p>
            <a:pPr eaLnBrk="1" hangingPunct="1">
              <a:lnSpc>
                <a:spcPct val="140000"/>
              </a:lnSpc>
            </a:pPr>
            <a:endParaRPr lang="en-US" sz="1600" dirty="0">
              <a:latin typeface="Helvetica" charset="0"/>
              <a:cs typeface="Helvetica" charset="0"/>
            </a:endParaRPr>
          </a:p>
          <a:p>
            <a:pPr eaLnBrk="1" hangingPunct="1">
              <a:lnSpc>
                <a:spcPct val="140000"/>
              </a:lnSpc>
            </a:pPr>
            <a:endParaRPr lang="en-US" sz="1600" dirty="0">
              <a:latin typeface="Helvetica" charset="0"/>
              <a:cs typeface="Helvetica" charset="0"/>
            </a:endParaRPr>
          </a:p>
          <a:p>
            <a:pPr eaLnBrk="1" hangingPunct="1">
              <a:lnSpc>
                <a:spcPct val="140000"/>
              </a:lnSpc>
            </a:pPr>
            <a:endParaRPr lang="en-US" sz="1600" dirty="0">
              <a:latin typeface="Helvetica" charset="0"/>
              <a:cs typeface="Helvetica" charset="0"/>
            </a:endParaRPr>
          </a:p>
          <a:p>
            <a:pPr eaLnBrk="1" hangingPunct="1">
              <a:lnSpc>
                <a:spcPct val="140000"/>
              </a:lnSpc>
            </a:pPr>
            <a:endParaRPr lang="en-US" sz="1600" dirty="0">
              <a:latin typeface="Helvetica" charset="0"/>
              <a:cs typeface="Helvetica" charset="0"/>
            </a:endParaRPr>
          </a:p>
          <a:p>
            <a:pPr eaLnBrk="1" hangingPunct="1">
              <a:lnSpc>
                <a:spcPct val="140000"/>
              </a:lnSpc>
            </a:pPr>
            <a:r>
              <a:rPr lang="en-US" sz="1600" dirty="0">
                <a:latin typeface="Helvetica" charset="0"/>
                <a:cs typeface="Helvetica" charset="0"/>
              </a:rPr>
              <a:t>In </a:t>
            </a:r>
            <a:r>
              <a:rPr lang="en-US" sz="1600" dirty="0">
                <a:solidFill>
                  <a:srgbClr val="C00000"/>
                </a:solidFill>
                <a:latin typeface="Helvetica" charset="0"/>
                <a:cs typeface="Helvetica" charset="0"/>
              </a:rPr>
              <a:t>directed graphs</a:t>
            </a:r>
            <a:r>
              <a:rPr lang="en-US" sz="1600" dirty="0">
                <a:solidFill>
                  <a:srgbClr val="FF0000"/>
                </a:solidFill>
                <a:latin typeface="Helvetica" charset="0"/>
                <a:cs typeface="Helvetica" charset="0"/>
              </a:rPr>
              <a:t> </a:t>
            </a:r>
            <a:r>
              <a:rPr lang="en-US" sz="1600" dirty="0">
                <a:latin typeface="Helvetica" charset="0"/>
                <a:cs typeface="Helvetica" charset="0"/>
              </a:rPr>
              <a:t>each path needs to follow the direction of the arrows.</a:t>
            </a:r>
          </a:p>
          <a:p>
            <a:pPr eaLnBrk="1" hangingPunct="1">
              <a:lnSpc>
                <a:spcPct val="140000"/>
              </a:lnSpc>
            </a:pPr>
            <a:r>
              <a:rPr lang="en-US" sz="1600" dirty="0">
                <a:latin typeface="Helvetica" charset="0"/>
                <a:cs typeface="Helvetica" charset="0"/>
              </a:rPr>
              <a:t>Thus in a digraph the distance from node A to B (on an AB path) is generally different from the distance from node B to A (on a BCA path).</a:t>
            </a:r>
          </a:p>
        </p:txBody>
      </p:sp>
      <p:grpSp>
        <p:nvGrpSpPr>
          <p:cNvPr id="31" name="Gruppo 30">
            <a:extLst>
              <a:ext uri="{FF2B5EF4-FFF2-40B4-BE49-F238E27FC236}">
                <a16:creationId xmlns:a16="http://schemas.microsoft.com/office/drawing/2014/main" id="{945B559B-2D3A-BB43-B619-4F52F314CFF7}"/>
              </a:ext>
            </a:extLst>
          </p:cNvPr>
          <p:cNvGrpSpPr/>
          <p:nvPr/>
        </p:nvGrpSpPr>
        <p:grpSpPr>
          <a:xfrm>
            <a:off x="838200" y="2035175"/>
            <a:ext cx="2181225" cy="4610100"/>
            <a:chOff x="1624157" y="2247900"/>
            <a:chExt cx="2181225" cy="4610100"/>
          </a:xfrm>
        </p:grpSpPr>
        <p:sp>
          <p:nvSpPr>
            <p:cNvPr id="5" name="AutoShape 9">
              <a:extLst>
                <a:ext uri="{FF2B5EF4-FFF2-40B4-BE49-F238E27FC236}">
                  <a16:creationId xmlns:a16="http://schemas.microsoft.com/office/drawing/2014/main" id="{8DE09BFB-F5E5-2C4C-9BC8-5A70016B0622}"/>
                </a:ext>
              </a:extLst>
            </p:cNvPr>
            <p:cNvSpPr>
              <a:spLocks noChangeArrowheads="1"/>
            </p:cNvSpPr>
            <p:nvPr/>
          </p:nvSpPr>
          <p:spPr bwMode="auto">
            <a:xfrm>
              <a:off x="2028970" y="5630862"/>
              <a:ext cx="260350" cy="444500"/>
            </a:xfrm>
            <a:prstGeom prst="octagon">
              <a:avLst>
                <a:gd name="adj" fmla="val 2928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it-IT">
                <a:latin typeface="Calibri" charset="0"/>
              </a:endParaRPr>
            </a:p>
          </p:txBody>
        </p:sp>
        <p:sp>
          <p:nvSpPr>
            <p:cNvPr id="6" name="Oval 10">
              <a:extLst>
                <a:ext uri="{FF2B5EF4-FFF2-40B4-BE49-F238E27FC236}">
                  <a16:creationId xmlns:a16="http://schemas.microsoft.com/office/drawing/2014/main" id="{50476889-49B1-744F-B168-8872C6DE82C9}"/>
                </a:ext>
              </a:extLst>
            </p:cNvPr>
            <p:cNvSpPr/>
            <p:nvPr/>
          </p:nvSpPr>
          <p:spPr>
            <a:xfrm>
              <a:off x="2336945" y="5740400"/>
              <a:ext cx="147637" cy="17621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Oval 11">
              <a:extLst>
                <a:ext uri="{FF2B5EF4-FFF2-40B4-BE49-F238E27FC236}">
                  <a16:creationId xmlns:a16="http://schemas.microsoft.com/office/drawing/2014/main" id="{A9D385A1-9409-B040-9242-600B4C80E3DD}"/>
                </a:ext>
              </a:extLst>
            </p:cNvPr>
            <p:cNvSpPr/>
            <p:nvPr/>
          </p:nvSpPr>
          <p:spPr>
            <a:xfrm>
              <a:off x="1674957" y="6505575"/>
              <a:ext cx="146050" cy="177800"/>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12">
              <a:extLst>
                <a:ext uri="{FF2B5EF4-FFF2-40B4-BE49-F238E27FC236}">
                  <a16:creationId xmlns:a16="http://schemas.microsoft.com/office/drawing/2014/main" id="{9AB534C7-1A09-EA4B-A3A1-9E60E938FAB7}"/>
                </a:ext>
              </a:extLst>
            </p:cNvPr>
            <p:cNvSpPr/>
            <p:nvPr/>
          </p:nvSpPr>
          <p:spPr>
            <a:xfrm>
              <a:off x="3308495" y="5249862"/>
              <a:ext cx="147637" cy="177800"/>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Oval 13">
              <a:extLst>
                <a:ext uri="{FF2B5EF4-FFF2-40B4-BE49-F238E27FC236}">
                  <a16:creationId xmlns:a16="http://schemas.microsoft.com/office/drawing/2014/main" id="{4890DF13-59A2-3A42-87F9-B435A8C3D66C}"/>
                </a:ext>
              </a:extLst>
            </p:cNvPr>
            <p:cNvSpPr/>
            <p:nvPr/>
          </p:nvSpPr>
          <p:spPr>
            <a:xfrm>
              <a:off x="3433907" y="6418262"/>
              <a:ext cx="147638" cy="174625"/>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0" name="Straight Arrow Connector 17">
              <a:extLst>
                <a:ext uri="{FF2B5EF4-FFF2-40B4-BE49-F238E27FC236}">
                  <a16:creationId xmlns:a16="http://schemas.microsoft.com/office/drawing/2014/main" id="{F12772D1-F0AC-CD4D-9FE8-EE7736F1EDD7}"/>
                </a:ext>
              </a:extLst>
            </p:cNvPr>
            <p:cNvCxnSpPr>
              <a:stCxn id="6" idx="3"/>
              <a:endCxn id="7" idx="7"/>
            </p:cNvCxnSpPr>
            <p:nvPr/>
          </p:nvCxnSpPr>
          <p:spPr>
            <a:xfrm rot="5400000">
              <a:off x="1759095" y="5932487"/>
              <a:ext cx="641350" cy="558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8">
              <a:extLst>
                <a:ext uri="{FF2B5EF4-FFF2-40B4-BE49-F238E27FC236}">
                  <a16:creationId xmlns:a16="http://schemas.microsoft.com/office/drawing/2014/main" id="{D3D14129-F52B-D24D-BF74-B87E290697B4}"/>
                </a:ext>
              </a:extLst>
            </p:cNvPr>
            <p:cNvCxnSpPr>
              <a:stCxn id="6" idx="7"/>
              <a:endCxn id="8" idx="2"/>
            </p:cNvCxnSpPr>
            <p:nvPr/>
          </p:nvCxnSpPr>
          <p:spPr>
            <a:xfrm rot="5400000" flipH="1" flipV="1">
              <a:off x="2671113" y="5130006"/>
              <a:ext cx="428625" cy="84613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9">
              <a:extLst>
                <a:ext uri="{FF2B5EF4-FFF2-40B4-BE49-F238E27FC236}">
                  <a16:creationId xmlns:a16="http://schemas.microsoft.com/office/drawing/2014/main" id="{C374BAAD-419A-DA45-A259-C61FA192ED89}"/>
                </a:ext>
              </a:extLst>
            </p:cNvPr>
            <p:cNvCxnSpPr>
              <a:stCxn id="8" idx="4"/>
              <a:endCxn id="9" idx="0"/>
            </p:cNvCxnSpPr>
            <p:nvPr/>
          </p:nvCxnSpPr>
          <p:spPr>
            <a:xfrm rot="16200000" flipH="1">
              <a:off x="2950514" y="5860255"/>
              <a:ext cx="990600" cy="12541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20">
              <a:extLst>
                <a:ext uri="{FF2B5EF4-FFF2-40B4-BE49-F238E27FC236}">
                  <a16:creationId xmlns:a16="http://schemas.microsoft.com/office/drawing/2014/main" id="{E035673C-CC15-AC48-A083-B72550E6EFD0}"/>
                </a:ext>
              </a:extLst>
            </p:cNvPr>
            <p:cNvCxnSpPr>
              <a:stCxn id="9" idx="2"/>
              <a:endCxn id="6" idx="6"/>
            </p:cNvCxnSpPr>
            <p:nvPr/>
          </p:nvCxnSpPr>
          <p:spPr>
            <a:xfrm rot="10800000">
              <a:off x="2484582" y="5827712"/>
              <a:ext cx="949325" cy="67786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Rectangle 2">
              <a:extLst>
                <a:ext uri="{FF2B5EF4-FFF2-40B4-BE49-F238E27FC236}">
                  <a16:creationId xmlns:a16="http://schemas.microsoft.com/office/drawing/2014/main" id="{AE446E28-9C6C-6042-92CC-75A25F9FE103}"/>
                </a:ext>
              </a:extLst>
            </p:cNvPr>
            <p:cNvSpPr>
              <a:spLocks/>
            </p:cNvSpPr>
            <p:nvPr/>
          </p:nvSpPr>
          <p:spPr bwMode="auto">
            <a:xfrm>
              <a:off x="1624157" y="6673850"/>
              <a:ext cx="246063"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1748" bIns="0">
              <a:spAutoFit/>
            </a:bodyPr>
            <a:lstStyle/>
            <a:p>
              <a:pPr marL="30163" algn="ctr">
                <a:buClr>
                  <a:srgbClr val="CC0000"/>
                </a:buClr>
                <a:buSzPct val="100000"/>
              </a:pPr>
              <a:r>
                <a:rPr lang="en-US" sz="1200" b="1">
                  <a:latin typeface="Helvetica" charset="0"/>
                  <a:sym typeface="Trebuchet MS" charset="0"/>
                </a:rPr>
                <a:t>D</a:t>
              </a:r>
            </a:p>
          </p:txBody>
        </p:sp>
        <p:sp>
          <p:nvSpPr>
            <p:cNvPr id="15" name="Rectangle 2">
              <a:extLst>
                <a:ext uri="{FF2B5EF4-FFF2-40B4-BE49-F238E27FC236}">
                  <a16:creationId xmlns:a16="http://schemas.microsoft.com/office/drawing/2014/main" id="{17A27D5D-D139-3544-9D6D-F4608E0C98C9}"/>
                </a:ext>
              </a:extLst>
            </p:cNvPr>
            <p:cNvSpPr>
              <a:spLocks/>
            </p:cNvSpPr>
            <p:nvPr/>
          </p:nvSpPr>
          <p:spPr bwMode="auto">
            <a:xfrm>
              <a:off x="3530745" y="6519862"/>
              <a:ext cx="246062"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1748" bIns="0">
              <a:spAutoFit/>
            </a:bodyPr>
            <a:lstStyle/>
            <a:p>
              <a:pPr marL="30163" algn="ctr">
                <a:buClr>
                  <a:srgbClr val="CC0000"/>
                </a:buClr>
                <a:buSzPct val="100000"/>
              </a:pPr>
              <a:r>
                <a:rPr lang="en-US" sz="1200" b="1">
                  <a:latin typeface="Helvetica" charset="0"/>
                  <a:sym typeface="Trebuchet MS" charset="0"/>
                </a:rPr>
                <a:t>C</a:t>
              </a:r>
            </a:p>
          </p:txBody>
        </p:sp>
        <p:sp>
          <p:nvSpPr>
            <p:cNvPr id="16" name="Rectangle 2">
              <a:extLst>
                <a:ext uri="{FF2B5EF4-FFF2-40B4-BE49-F238E27FC236}">
                  <a16:creationId xmlns:a16="http://schemas.microsoft.com/office/drawing/2014/main" id="{689C836A-AB91-804D-9F13-B2837EAF92B1}"/>
                </a:ext>
              </a:extLst>
            </p:cNvPr>
            <p:cNvSpPr>
              <a:spLocks/>
            </p:cNvSpPr>
            <p:nvPr/>
          </p:nvSpPr>
          <p:spPr bwMode="auto">
            <a:xfrm>
              <a:off x="2295670" y="5521325"/>
              <a:ext cx="246062"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1748" bIns="0">
              <a:spAutoFit/>
            </a:bodyPr>
            <a:lstStyle/>
            <a:p>
              <a:pPr marL="30163" algn="ctr">
                <a:buClr>
                  <a:srgbClr val="CC0000"/>
                </a:buClr>
                <a:buSzPct val="100000"/>
              </a:pPr>
              <a:r>
                <a:rPr lang="en-US" sz="1200" b="1">
                  <a:latin typeface="Helvetica" charset="0"/>
                  <a:sym typeface="Trebuchet MS" charset="0"/>
                </a:rPr>
                <a:t>A</a:t>
              </a:r>
            </a:p>
          </p:txBody>
        </p:sp>
        <p:sp>
          <p:nvSpPr>
            <p:cNvPr id="17" name="Rectangle 2">
              <a:extLst>
                <a:ext uri="{FF2B5EF4-FFF2-40B4-BE49-F238E27FC236}">
                  <a16:creationId xmlns:a16="http://schemas.microsoft.com/office/drawing/2014/main" id="{E12B9CB3-BC68-2A42-842F-C5AB2DAA229E}"/>
                </a:ext>
              </a:extLst>
            </p:cNvPr>
            <p:cNvSpPr>
              <a:spLocks/>
            </p:cNvSpPr>
            <p:nvPr/>
          </p:nvSpPr>
          <p:spPr bwMode="auto">
            <a:xfrm>
              <a:off x="3403745" y="5092700"/>
              <a:ext cx="246062"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1748" bIns="0">
              <a:spAutoFit/>
            </a:bodyPr>
            <a:lstStyle/>
            <a:p>
              <a:pPr marL="30163" algn="ctr">
                <a:buClr>
                  <a:srgbClr val="CC0000"/>
                </a:buClr>
                <a:buSzPct val="100000"/>
              </a:pPr>
              <a:r>
                <a:rPr lang="en-US" sz="1200" b="1">
                  <a:latin typeface="Helvetica" charset="0"/>
                  <a:sym typeface="Trebuchet MS" charset="0"/>
                </a:rPr>
                <a:t>B</a:t>
              </a:r>
            </a:p>
          </p:txBody>
        </p:sp>
        <p:sp>
          <p:nvSpPr>
            <p:cNvPr id="18" name="AutoShape 9">
              <a:extLst>
                <a:ext uri="{FF2B5EF4-FFF2-40B4-BE49-F238E27FC236}">
                  <a16:creationId xmlns:a16="http://schemas.microsoft.com/office/drawing/2014/main" id="{0E75EB9D-CEDD-D445-A28D-CA9E6EF6F051}"/>
                </a:ext>
              </a:extLst>
            </p:cNvPr>
            <p:cNvSpPr>
              <a:spLocks noChangeArrowheads="1"/>
            </p:cNvSpPr>
            <p:nvPr/>
          </p:nvSpPr>
          <p:spPr bwMode="auto">
            <a:xfrm>
              <a:off x="2057545" y="2784475"/>
              <a:ext cx="260350" cy="444500"/>
            </a:xfrm>
            <a:prstGeom prst="octagon">
              <a:avLst>
                <a:gd name="adj" fmla="val 2928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it-IT">
                <a:latin typeface="Calibri" charset="0"/>
              </a:endParaRPr>
            </a:p>
          </p:txBody>
        </p:sp>
        <p:sp>
          <p:nvSpPr>
            <p:cNvPr id="19" name="Oval 37">
              <a:extLst>
                <a:ext uri="{FF2B5EF4-FFF2-40B4-BE49-F238E27FC236}">
                  <a16:creationId xmlns:a16="http://schemas.microsoft.com/office/drawing/2014/main" id="{E3E82723-16E4-1C4B-BE9D-EF6753DB7BEF}"/>
                </a:ext>
              </a:extLst>
            </p:cNvPr>
            <p:cNvSpPr/>
            <p:nvPr/>
          </p:nvSpPr>
          <p:spPr>
            <a:xfrm>
              <a:off x="2367107" y="2894012"/>
              <a:ext cx="146050" cy="177800"/>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38">
              <a:extLst>
                <a:ext uri="{FF2B5EF4-FFF2-40B4-BE49-F238E27FC236}">
                  <a16:creationId xmlns:a16="http://schemas.microsoft.com/office/drawing/2014/main" id="{AE10FE3D-7BEC-3B49-8D15-DF6035510FF1}"/>
                </a:ext>
              </a:extLst>
            </p:cNvPr>
            <p:cNvSpPr/>
            <p:nvPr/>
          </p:nvSpPr>
          <p:spPr>
            <a:xfrm>
              <a:off x="1703532" y="3662362"/>
              <a:ext cx="147638" cy="174625"/>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Oval 39">
              <a:extLst>
                <a:ext uri="{FF2B5EF4-FFF2-40B4-BE49-F238E27FC236}">
                  <a16:creationId xmlns:a16="http://schemas.microsoft.com/office/drawing/2014/main" id="{3DA5182C-7721-6D41-85C0-8A269D93C5B5}"/>
                </a:ext>
              </a:extLst>
            </p:cNvPr>
            <p:cNvSpPr/>
            <p:nvPr/>
          </p:nvSpPr>
          <p:spPr>
            <a:xfrm>
              <a:off x="3338657" y="2405062"/>
              <a:ext cx="147638" cy="17621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Oval 40">
              <a:extLst>
                <a:ext uri="{FF2B5EF4-FFF2-40B4-BE49-F238E27FC236}">
                  <a16:creationId xmlns:a16="http://schemas.microsoft.com/office/drawing/2014/main" id="{AEB67381-AAC0-6242-AC0D-C5EF3B080A85}"/>
                </a:ext>
              </a:extLst>
            </p:cNvPr>
            <p:cNvSpPr/>
            <p:nvPr/>
          </p:nvSpPr>
          <p:spPr>
            <a:xfrm>
              <a:off x="3464070" y="3571875"/>
              <a:ext cx="146050" cy="17621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Rectangle 2">
              <a:extLst>
                <a:ext uri="{FF2B5EF4-FFF2-40B4-BE49-F238E27FC236}">
                  <a16:creationId xmlns:a16="http://schemas.microsoft.com/office/drawing/2014/main" id="{60B30E92-ABF4-2D45-8810-A74C922D92B1}"/>
                </a:ext>
              </a:extLst>
            </p:cNvPr>
            <p:cNvSpPr>
              <a:spLocks/>
            </p:cNvSpPr>
            <p:nvPr/>
          </p:nvSpPr>
          <p:spPr bwMode="auto">
            <a:xfrm>
              <a:off x="1654320" y="3827462"/>
              <a:ext cx="246062"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1748" bIns="0">
              <a:spAutoFit/>
            </a:bodyPr>
            <a:lstStyle/>
            <a:p>
              <a:pPr marL="30163" algn="ctr">
                <a:buClr>
                  <a:srgbClr val="CC0000"/>
                </a:buClr>
                <a:buSzPct val="100000"/>
              </a:pPr>
              <a:r>
                <a:rPr lang="en-US" sz="1200" b="1">
                  <a:latin typeface="Helvetica" charset="0"/>
                  <a:sym typeface="Trebuchet MS" charset="0"/>
                </a:rPr>
                <a:t>D</a:t>
              </a:r>
            </a:p>
          </p:txBody>
        </p:sp>
        <p:sp>
          <p:nvSpPr>
            <p:cNvPr id="24" name="Rectangle 2">
              <a:extLst>
                <a:ext uri="{FF2B5EF4-FFF2-40B4-BE49-F238E27FC236}">
                  <a16:creationId xmlns:a16="http://schemas.microsoft.com/office/drawing/2014/main" id="{FB222D49-64D7-2948-9EF3-BEA0B80F3175}"/>
                </a:ext>
              </a:extLst>
            </p:cNvPr>
            <p:cNvSpPr>
              <a:spLocks/>
            </p:cNvSpPr>
            <p:nvPr/>
          </p:nvSpPr>
          <p:spPr bwMode="auto">
            <a:xfrm>
              <a:off x="3559320" y="3673475"/>
              <a:ext cx="246062"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1748" bIns="0">
              <a:spAutoFit/>
            </a:bodyPr>
            <a:lstStyle/>
            <a:p>
              <a:pPr marL="30163" algn="ctr">
                <a:buClr>
                  <a:srgbClr val="CC0000"/>
                </a:buClr>
                <a:buSzPct val="100000"/>
              </a:pPr>
              <a:r>
                <a:rPr lang="en-US" sz="1200" b="1">
                  <a:latin typeface="Helvetica" charset="0"/>
                  <a:sym typeface="Trebuchet MS" charset="0"/>
                </a:rPr>
                <a:t>C</a:t>
              </a:r>
            </a:p>
          </p:txBody>
        </p:sp>
        <p:sp>
          <p:nvSpPr>
            <p:cNvPr id="25" name="Rectangle 2">
              <a:extLst>
                <a:ext uri="{FF2B5EF4-FFF2-40B4-BE49-F238E27FC236}">
                  <a16:creationId xmlns:a16="http://schemas.microsoft.com/office/drawing/2014/main" id="{72A229E9-9294-2643-9B18-679AE75BD5E5}"/>
                </a:ext>
              </a:extLst>
            </p:cNvPr>
            <p:cNvSpPr>
              <a:spLocks/>
            </p:cNvSpPr>
            <p:nvPr/>
          </p:nvSpPr>
          <p:spPr bwMode="auto">
            <a:xfrm>
              <a:off x="2325832" y="2676525"/>
              <a:ext cx="246063" cy="185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1748" bIns="0">
              <a:spAutoFit/>
            </a:bodyPr>
            <a:lstStyle/>
            <a:p>
              <a:pPr marL="30163" algn="ctr">
                <a:buClr>
                  <a:srgbClr val="CC0000"/>
                </a:buClr>
                <a:buSzPct val="100000"/>
              </a:pPr>
              <a:r>
                <a:rPr lang="en-US" sz="1200" b="1">
                  <a:latin typeface="Helvetica" charset="0"/>
                  <a:sym typeface="Trebuchet MS" charset="0"/>
                </a:rPr>
                <a:t>A</a:t>
              </a:r>
            </a:p>
          </p:txBody>
        </p:sp>
        <p:sp>
          <p:nvSpPr>
            <p:cNvPr id="26" name="Rectangle 2">
              <a:extLst>
                <a:ext uri="{FF2B5EF4-FFF2-40B4-BE49-F238E27FC236}">
                  <a16:creationId xmlns:a16="http://schemas.microsoft.com/office/drawing/2014/main" id="{EA7A0B0C-651D-724A-9DE4-9E111ED51CB3}"/>
                </a:ext>
              </a:extLst>
            </p:cNvPr>
            <p:cNvSpPr>
              <a:spLocks/>
            </p:cNvSpPr>
            <p:nvPr/>
          </p:nvSpPr>
          <p:spPr bwMode="auto">
            <a:xfrm>
              <a:off x="3432320" y="2247900"/>
              <a:ext cx="246062" cy="185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1748" bIns="0">
              <a:spAutoFit/>
            </a:bodyPr>
            <a:lstStyle/>
            <a:p>
              <a:pPr marL="30163" algn="ctr">
                <a:buClr>
                  <a:srgbClr val="CC0000"/>
                </a:buClr>
                <a:buSzPct val="100000"/>
              </a:pPr>
              <a:r>
                <a:rPr lang="en-US" sz="1200" b="1">
                  <a:latin typeface="Helvetica" charset="0"/>
                  <a:sym typeface="Trebuchet MS" charset="0"/>
                </a:rPr>
                <a:t>B</a:t>
              </a:r>
            </a:p>
          </p:txBody>
        </p:sp>
        <p:cxnSp>
          <p:nvCxnSpPr>
            <p:cNvPr id="27" name="Straight Connector 50">
              <a:extLst>
                <a:ext uri="{FF2B5EF4-FFF2-40B4-BE49-F238E27FC236}">
                  <a16:creationId xmlns:a16="http://schemas.microsoft.com/office/drawing/2014/main" id="{5B1BA2EB-0F5E-BE49-B261-022F507FFA48}"/>
                </a:ext>
              </a:extLst>
            </p:cNvPr>
            <p:cNvCxnSpPr>
              <a:stCxn id="20" idx="7"/>
              <a:endCxn id="19" idx="3"/>
            </p:cNvCxnSpPr>
            <p:nvPr/>
          </p:nvCxnSpPr>
          <p:spPr>
            <a:xfrm rot="5400000" flipH="1" flipV="1">
              <a:off x="1787670" y="3086100"/>
              <a:ext cx="641350" cy="5588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51">
              <a:extLst>
                <a:ext uri="{FF2B5EF4-FFF2-40B4-BE49-F238E27FC236}">
                  <a16:creationId xmlns:a16="http://schemas.microsoft.com/office/drawing/2014/main" id="{D077EEAE-9FE6-5B47-A320-CC8A51DDEE31}"/>
                </a:ext>
              </a:extLst>
            </p:cNvPr>
            <p:cNvCxnSpPr>
              <a:stCxn id="19" idx="6"/>
              <a:endCxn id="21" idx="3"/>
            </p:cNvCxnSpPr>
            <p:nvPr/>
          </p:nvCxnSpPr>
          <p:spPr>
            <a:xfrm flipV="1">
              <a:off x="2513157" y="2554287"/>
              <a:ext cx="847725" cy="4286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54">
              <a:extLst>
                <a:ext uri="{FF2B5EF4-FFF2-40B4-BE49-F238E27FC236}">
                  <a16:creationId xmlns:a16="http://schemas.microsoft.com/office/drawing/2014/main" id="{1BA30F2B-6FFD-EF4D-BA86-1A8E6E2BB1F8}"/>
                </a:ext>
              </a:extLst>
            </p:cNvPr>
            <p:cNvCxnSpPr>
              <a:stCxn id="22" idx="0"/>
              <a:endCxn id="21" idx="4"/>
            </p:cNvCxnSpPr>
            <p:nvPr/>
          </p:nvCxnSpPr>
          <p:spPr>
            <a:xfrm rot="16200000" flipV="1">
              <a:off x="2979089" y="3013868"/>
              <a:ext cx="990600" cy="1254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57">
              <a:extLst>
                <a:ext uri="{FF2B5EF4-FFF2-40B4-BE49-F238E27FC236}">
                  <a16:creationId xmlns:a16="http://schemas.microsoft.com/office/drawing/2014/main" id="{A8D606F4-EF32-6642-8889-C5F7BADBFD53}"/>
                </a:ext>
              </a:extLst>
            </p:cNvPr>
            <p:cNvCxnSpPr>
              <a:stCxn id="19" idx="5"/>
              <a:endCxn id="22" idx="1"/>
            </p:cNvCxnSpPr>
            <p:nvPr/>
          </p:nvCxnSpPr>
          <p:spPr>
            <a:xfrm rot="16200000" flipH="1">
              <a:off x="2713183" y="2824162"/>
              <a:ext cx="552450" cy="9937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9907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85541C-55CA-1640-B287-64904D1C1643}"/>
              </a:ext>
            </a:extLst>
          </p:cNvPr>
          <p:cNvSpPr>
            <a:spLocks noGrp="1"/>
          </p:cNvSpPr>
          <p:nvPr>
            <p:ph type="title"/>
          </p:nvPr>
        </p:nvSpPr>
        <p:spPr/>
        <p:txBody>
          <a:bodyPr>
            <a:normAutofit/>
          </a:bodyPr>
          <a:lstStyle/>
          <a:p>
            <a:r>
              <a:rPr lang="it-IT" sz="4000" dirty="0">
                <a:solidFill>
                  <a:srgbClr val="C00000"/>
                </a:solidFill>
              </a:rPr>
              <a:t>Real world Networks </a:t>
            </a:r>
            <a:r>
              <a:rPr lang="it-IT" sz="4000" dirty="0" err="1">
                <a:solidFill>
                  <a:srgbClr val="C00000"/>
                </a:solidFill>
              </a:rPr>
              <a:t>properties</a:t>
            </a:r>
            <a:endParaRPr lang="it-IT" sz="4000" dirty="0">
              <a:solidFill>
                <a:srgbClr val="C00000"/>
              </a:solidFill>
            </a:endParaRPr>
          </a:p>
        </p:txBody>
      </p:sp>
      <p:sp>
        <p:nvSpPr>
          <p:cNvPr id="3" name="Segnaposto contenuto 2">
            <a:extLst>
              <a:ext uri="{FF2B5EF4-FFF2-40B4-BE49-F238E27FC236}">
                <a16:creationId xmlns:a16="http://schemas.microsoft.com/office/drawing/2014/main" id="{D354C4FA-2846-CB40-9CB7-7B062FA1B4F6}"/>
              </a:ext>
            </a:extLst>
          </p:cNvPr>
          <p:cNvSpPr>
            <a:spLocks noGrp="1"/>
          </p:cNvSpPr>
          <p:nvPr>
            <p:ph idx="1"/>
          </p:nvPr>
        </p:nvSpPr>
        <p:spPr>
          <a:xfrm>
            <a:off x="235535" y="1873852"/>
            <a:ext cx="3800102" cy="1303292"/>
          </a:xfrm>
        </p:spPr>
        <p:txBody>
          <a:bodyPr>
            <a:normAutofit/>
          </a:bodyPr>
          <a:lstStyle/>
          <a:p>
            <a:pPr marL="0" indent="0">
              <a:buNone/>
            </a:pPr>
            <a:r>
              <a:rPr lang="en-US" sz="2000" dirty="0">
                <a:solidFill>
                  <a:srgbClr val="C00000"/>
                </a:solidFill>
                <a:latin typeface="Helvetica" charset="0"/>
                <a:ea typeface="ＭＳ Ｐゴシック" charset="0"/>
                <a:cs typeface="Helvetica" charset="0"/>
              </a:rPr>
              <a:t>Six Degrees of separation</a:t>
            </a:r>
          </a:p>
          <a:p>
            <a:pPr marL="457200" lvl="1" indent="0">
              <a:buNone/>
            </a:pPr>
            <a:r>
              <a:rPr lang="en-US" sz="1800" i="1" dirty="0">
                <a:latin typeface="Helvetica" charset="0"/>
                <a:ea typeface="ＭＳ Ｐゴシック" charset="0"/>
                <a:cs typeface="Helvetica" charset="0"/>
              </a:rPr>
              <a:t>“there exist a path of length 6 that connects any 2 nodes in a social graph”</a:t>
            </a:r>
            <a:endParaRPr lang="en-US" sz="1050" i="1" dirty="0">
              <a:latin typeface="Helvetica" charset="0"/>
              <a:ea typeface="ＭＳ Ｐゴシック" charset="0"/>
              <a:cs typeface="Helvetica" charset="0"/>
            </a:endParaRPr>
          </a:p>
          <a:p>
            <a:pPr marL="0" indent="0">
              <a:buNone/>
            </a:pPr>
            <a:endParaRPr lang="it-IT" sz="1800" dirty="0"/>
          </a:p>
        </p:txBody>
      </p:sp>
      <p:grpSp>
        <p:nvGrpSpPr>
          <p:cNvPr id="17" name="Gruppo 16">
            <a:extLst>
              <a:ext uri="{FF2B5EF4-FFF2-40B4-BE49-F238E27FC236}">
                <a16:creationId xmlns:a16="http://schemas.microsoft.com/office/drawing/2014/main" id="{A84941D8-7A37-024E-826B-84CCC1DFF1FC}"/>
              </a:ext>
            </a:extLst>
          </p:cNvPr>
          <p:cNvGrpSpPr/>
          <p:nvPr/>
        </p:nvGrpSpPr>
        <p:grpSpPr>
          <a:xfrm>
            <a:off x="4115350" y="1873852"/>
            <a:ext cx="7878907" cy="4340431"/>
            <a:chOff x="0" y="0"/>
            <a:chExt cx="12201525" cy="6858000"/>
          </a:xfrm>
        </p:grpSpPr>
        <p:pic>
          <p:nvPicPr>
            <p:cNvPr id="5" name="Picture 2">
              <a:extLst>
                <a:ext uri="{FF2B5EF4-FFF2-40B4-BE49-F238E27FC236}">
                  <a16:creationId xmlns:a16="http://schemas.microsoft.com/office/drawing/2014/main" id="{36161146-9381-0B44-80F3-94D7FAFE4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142" t="25620" b="8858"/>
            <a:stretch>
              <a:fillRect/>
            </a:stretch>
          </p:blipFill>
          <p:spPr bwMode="auto">
            <a:xfrm>
              <a:off x="0" y="0"/>
              <a:ext cx="122015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6" name="Gruppo 15">
              <a:extLst>
                <a:ext uri="{FF2B5EF4-FFF2-40B4-BE49-F238E27FC236}">
                  <a16:creationId xmlns:a16="http://schemas.microsoft.com/office/drawing/2014/main" id="{7D58215C-A702-C442-8F51-1031DA7E81FA}"/>
                </a:ext>
              </a:extLst>
            </p:cNvPr>
            <p:cNvGrpSpPr/>
            <p:nvPr/>
          </p:nvGrpSpPr>
          <p:grpSpPr>
            <a:xfrm>
              <a:off x="1828800" y="1600200"/>
              <a:ext cx="6477000" cy="1905000"/>
              <a:chOff x="1828800" y="1600200"/>
              <a:chExt cx="6477000" cy="1905000"/>
            </a:xfrm>
          </p:grpSpPr>
          <p:sp>
            <p:nvSpPr>
              <p:cNvPr id="6" name="Oval 8">
                <a:extLst>
                  <a:ext uri="{FF2B5EF4-FFF2-40B4-BE49-F238E27FC236}">
                    <a16:creationId xmlns:a16="http://schemas.microsoft.com/office/drawing/2014/main" id="{14A292D1-A21E-1F47-9DAA-28A74851CECB}"/>
                  </a:ext>
                </a:extLst>
              </p:cNvPr>
              <p:cNvSpPr/>
              <p:nvPr/>
            </p:nvSpPr>
            <p:spPr>
              <a:xfrm>
                <a:off x="2133600" y="1905000"/>
                <a:ext cx="457200" cy="457200"/>
              </a:xfrm>
              <a:prstGeom prst="ellipse">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it-IT">
                  <a:solidFill>
                    <a:srgbClr val="000000"/>
                  </a:solidFill>
                </a:endParaRPr>
              </a:p>
            </p:txBody>
          </p:sp>
          <p:sp>
            <p:nvSpPr>
              <p:cNvPr id="7" name="Oval 10">
                <a:extLst>
                  <a:ext uri="{FF2B5EF4-FFF2-40B4-BE49-F238E27FC236}">
                    <a16:creationId xmlns:a16="http://schemas.microsoft.com/office/drawing/2014/main" id="{0F4DAB31-95F7-E343-8397-9E3656D28536}"/>
                  </a:ext>
                </a:extLst>
              </p:cNvPr>
              <p:cNvSpPr/>
              <p:nvPr/>
            </p:nvSpPr>
            <p:spPr>
              <a:xfrm>
                <a:off x="7848600" y="1600200"/>
                <a:ext cx="457200" cy="457200"/>
              </a:xfrm>
              <a:prstGeom prst="ellipse">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it-IT">
                  <a:solidFill>
                    <a:srgbClr val="000000"/>
                  </a:solidFill>
                </a:endParaRPr>
              </a:p>
            </p:txBody>
          </p:sp>
          <p:sp>
            <p:nvSpPr>
              <p:cNvPr id="10" name="Oval 13">
                <a:extLst>
                  <a:ext uri="{FF2B5EF4-FFF2-40B4-BE49-F238E27FC236}">
                    <a16:creationId xmlns:a16="http://schemas.microsoft.com/office/drawing/2014/main" id="{96CBB119-FEB5-F64F-BD14-CB5BA9C0ACC1}"/>
                  </a:ext>
                </a:extLst>
              </p:cNvPr>
              <p:cNvSpPr/>
              <p:nvPr/>
            </p:nvSpPr>
            <p:spPr>
              <a:xfrm>
                <a:off x="1828800" y="3048000"/>
                <a:ext cx="457200" cy="457200"/>
              </a:xfrm>
              <a:prstGeom prst="ellipse">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it-IT">
                  <a:solidFill>
                    <a:srgbClr val="000000"/>
                  </a:solidFill>
                </a:endParaRPr>
              </a:p>
            </p:txBody>
          </p:sp>
          <p:grpSp>
            <p:nvGrpSpPr>
              <p:cNvPr id="11" name="Group 21">
                <a:extLst>
                  <a:ext uri="{FF2B5EF4-FFF2-40B4-BE49-F238E27FC236}">
                    <a16:creationId xmlns:a16="http://schemas.microsoft.com/office/drawing/2014/main" id="{B238CE85-98E7-DC49-AFB5-6B7E4ABD746B}"/>
                  </a:ext>
                </a:extLst>
              </p:cNvPr>
              <p:cNvGrpSpPr>
                <a:grpSpLocks/>
              </p:cNvGrpSpPr>
              <p:nvPr/>
            </p:nvGrpSpPr>
            <p:grpSpPr bwMode="auto">
              <a:xfrm>
                <a:off x="2362200" y="1828800"/>
                <a:ext cx="5715000" cy="1066800"/>
                <a:chOff x="2362200" y="1828800"/>
                <a:chExt cx="5715000" cy="1066800"/>
              </a:xfrm>
            </p:grpSpPr>
            <p:cxnSp>
              <p:nvCxnSpPr>
                <p:cNvPr id="12" name="Straight Connector 15">
                  <a:extLst>
                    <a:ext uri="{FF2B5EF4-FFF2-40B4-BE49-F238E27FC236}">
                      <a16:creationId xmlns:a16="http://schemas.microsoft.com/office/drawing/2014/main" id="{E3661A15-0A56-0E46-84D9-D33D50C3A10D}"/>
                    </a:ext>
                  </a:extLst>
                </p:cNvPr>
                <p:cNvCxnSpPr>
                  <a:cxnSpLocks noChangeShapeType="1"/>
                </p:cNvCxnSpPr>
                <p:nvPr/>
              </p:nvCxnSpPr>
              <p:spPr bwMode="auto">
                <a:xfrm flipV="1">
                  <a:off x="2362200" y="1981200"/>
                  <a:ext cx="1905000" cy="152400"/>
                </a:xfrm>
                <a:prstGeom prst="line">
                  <a:avLst/>
                </a:prstGeom>
                <a:noFill/>
                <a:ln w="38100">
                  <a:solidFill>
                    <a:srgbClr val="F79646"/>
                  </a:solidFill>
                  <a:round/>
                  <a:headEnd/>
                  <a:tailEnd/>
                </a:ln>
                <a:effectLst>
                  <a:outerShdw blurRad="63500" dist="23000" dir="5400000" rotWithShape="0">
                    <a:srgbClr val="000000">
                      <a:alpha val="34998"/>
                    </a:srgbClr>
                  </a:outerShdw>
                </a:effectLst>
                <a:extLst>
                  <a:ext uri="{909E8E84-426E-40dd-AFC4-6F175D3DCCD1}">
                    <a14:hiddenFill xmlns:a14="http://schemas.microsoft.com/office/drawing/2010/main" xmlns="">
                      <a:noFill/>
                    </a14:hiddenFill>
                  </a:ext>
                </a:extLst>
              </p:spPr>
            </p:cxnSp>
            <p:cxnSp>
              <p:nvCxnSpPr>
                <p:cNvPr id="13" name="Straight Connector 17">
                  <a:extLst>
                    <a:ext uri="{FF2B5EF4-FFF2-40B4-BE49-F238E27FC236}">
                      <a16:creationId xmlns:a16="http://schemas.microsoft.com/office/drawing/2014/main" id="{3D23FD22-8C4D-0A47-9557-CFAED3E17A89}"/>
                    </a:ext>
                  </a:extLst>
                </p:cNvPr>
                <p:cNvCxnSpPr>
                  <a:cxnSpLocks noChangeShapeType="1"/>
                </p:cNvCxnSpPr>
                <p:nvPr/>
              </p:nvCxnSpPr>
              <p:spPr bwMode="auto">
                <a:xfrm>
                  <a:off x="4267200" y="1981200"/>
                  <a:ext cx="2362200" cy="914400"/>
                </a:xfrm>
                <a:prstGeom prst="line">
                  <a:avLst/>
                </a:prstGeom>
                <a:noFill/>
                <a:ln w="38100">
                  <a:solidFill>
                    <a:srgbClr val="F79646"/>
                  </a:solidFill>
                  <a:round/>
                  <a:headEnd/>
                  <a:tailEnd/>
                </a:ln>
                <a:effectLst>
                  <a:outerShdw blurRad="63500" dist="23000" dir="5400000" rotWithShape="0">
                    <a:srgbClr val="000000">
                      <a:alpha val="34998"/>
                    </a:srgbClr>
                  </a:outerShdw>
                </a:effectLst>
                <a:extLst>
                  <a:ext uri="{909E8E84-426E-40dd-AFC4-6F175D3DCCD1}">
                    <a14:hiddenFill xmlns:a14="http://schemas.microsoft.com/office/drawing/2010/main" xmlns="">
                      <a:noFill/>
                    </a14:hiddenFill>
                  </a:ext>
                </a:extLst>
              </p:spPr>
            </p:cxnSp>
            <p:cxnSp>
              <p:nvCxnSpPr>
                <p:cNvPr id="14" name="Straight Connector 20">
                  <a:extLst>
                    <a:ext uri="{FF2B5EF4-FFF2-40B4-BE49-F238E27FC236}">
                      <a16:creationId xmlns:a16="http://schemas.microsoft.com/office/drawing/2014/main" id="{94441778-043A-A94E-A3AD-E369CAECFC55}"/>
                    </a:ext>
                  </a:extLst>
                </p:cNvPr>
                <p:cNvCxnSpPr>
                  <a:cxnSpLocks noChangeShapeType="1"/>
                </p:cNvCxnSpPr>
                <p:nvPr/>
              </p:nvCxnSpPr>
              <p:spPr bwMode="auto">
                <a:xfrm flipV="1">
                  <a:off x="6629400" y="1828800"/>
                  <a:ext cx="1447800" cy="1066800"/>
                </a:xfrm>
                <a:prstGeom prst="line">
                  <a:avLst/>
                </a:prstGeom>
                <a:noFill/>
                <a:ln w="38100">
                  <a:solidFill>
                    <a:srgbClr val="F79646"/>
                  </a:solidFill>
                  <a:round/>
                  <a:headEnd/>
                  <a:tailEnd/>
                </a:ln>
                <a:effectLst>
                  <a:outerShdw blurRad="63500" dist="23000" dir="5400000" rotWithShape="0">
                    <a:srgbClr val="000000">
                      <a:alpha val="34998"/>
                    </a:srgbClr>
                  </a:outerShdw>
                </a:effectLst>
                <a:extLst>
                  <a:ext uri="{909E8E84-426E-40dd-AFC4-6F175D3DCCD1}">
                    <a14:hiddenFill xmlns:a14="http://schemas.microsoft.com/office/drawing/2010/main" xmlns="">
                      <a:noFill/>
                    </a14:hiddenFill>
                  </a:ext>
                </a:extLst>
              </p:spPr>
            </p:cxnSp>
          </p:grpSp>
        </p:grpSp>
      </p:grpSp>
      <p:pic>
        <p:nvPicPr>
          <p:cNvPr id="18" name="Picture 1">
            <a:extLst>
              <a:ext uri="{FF2B5EF4-FFF2-40B4-BE49-F238E27FC236}">
                <a16:creationId xmlns:a16="http://schemas.microsoft.com/office/drawing/2014/main" id="{A26B7028-E2DE-434F-8025-0B3FAE19B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518" y="3691157"/>
            <a:ext cx="1862137"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Box 5">
            <a:extLst>
              <a:ext uri="{FF2B5EF4-FFF2-40B4-BE49-F238E27FC236}">
                <a16:creationId xmlns:a16="http://schemas.microsoft.com/office/drawing/2014/main" id="{E713C01A-7845-8845-A218-81BEC7642E26}"/>
              </a:ext>
            </a:extLst>
          </p:cNvPr>
          <p:cNvSpPr txBox="1">
            <a:spLocks noChangeArrowheads="1"/>
          </p:cNvSpPr>
          <p:nvPr/>
        </p:nvSpPr>
        <p:spPr bwMode="auto">
          <a:xfrm>
            <a:off x="1284231" y="3321825"/>
            <a:ext cx="170271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latin typeface="Calibri" charset="0"/>
              </a:rPr>
              <a:t>Stanley Milgram</a:t>
            </a:r>
          </a:p>
        </p:txBody>
      </p:sp>
    </p:spTree>
    <p:extLst>
      <p:ext uri="{BB962C8B-B14F-4D97-AF65-F5344CB8AC3E}">
        <p14:creationId xmlns:p14="http://schemas.microsoft.com/office/powerpoint/2010/main" val="134063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AE78E6-2F12-624B-8DD6-D759E4E98D14}"/>
              </a:ext>
            </a:extLst>
          </p:cNvPr>
          <p:cNvSpPr>
            <a:spLocks noGrp="1"/>
          </p:cNvSpPr>
          <p:nvPr>
            <p:ph type="title"/>
          </p:nvPr>
        </p:nvSpPr>
        <p:spPr/>
        <p:txBody>
          <a:bodyPr/>
          <a:lstStyle/>
          <a:p>
            <a:r>
              <a:rPr lang="it-IT" dirty="0">
                <a:solidFill>
                  <a:srgbClr val="C00000"/>
                </a:solidFill>
              </a:rPr>
              <a:t>Real world Networks </a:t>
            </a:r>
            <a:r>
              <a:rPr lang="it-IT" dirty="0" err="1">
                <a:solidFill>
                  <a:srgbClr val="C00000"/>
                </a:solidFill>
              </a:rPr>
              <a:t>properties</a:t>
            </a:r>
            <a:endParaRPr lang="it-IT" dirty="0"/>
          </a:p>
        </p:txBody>
      </p:sp>
      <p:sp>
        <p:nvSpPr>
          <p:cNvPr id="3" name="Segnaposto contenuto 2">
            <a:extLst>
              <a:ext uri="{FF2B5EF4-FFF2-40B4-BE49-F238E27FC236}">
                <a16:creationId xmlns:a16="http://schemas.microsoft.com/office/drawing/2014/main" id="{C02BCAE1-F2DE-754D-B435-12C25FCF1499}"/>
              </a:ext>
            </a:extLst>
          </p:cNvPr>
          <p:cNvSpPr>
            <a:spLocks noGrp="1"/>
          </p:cNvSpPr>
          <p:nvPr>
            <p:ph idx="1"/>
          </p:nvPr>
        </p:nvSpPr>
        <p:spPr>
          <a:xfrm>
            <a:off x="838200" y="1613847"/>
            <a:ext cx="4291940" cy="2107094"/>
          </a:xfrm>
        </p:spPr>
        <p:txBody>
          <a:bodyPr/>
          <a:lstStyle/>
          <a:p>
            <a:pPr marL="0" indent="0">
              <a:buNone/>
            </a:pPr>
            <a:r>
              <a:rPr lang="en-US" sz="2000" dirty="0">
                <a:solidFill>
                  <a:srgbClr val="C00000"/>
                </a:solidFill>
                <a:latin typeface="Helvetica" charset="0"/>
                <a:ea typeface="ＭＳ Ｐゴシック" charset="0"/>
                <a:cs typeface="Helvetica" charset="0"/>
              </a:rPr>
              <a:t>Networks are Scale-free</a:t>
            </a:r>
          </a:p>
          <a:p>
            <a:pPr marL="457200" lvl="1" indent="0">
              <a:buNone/>
            </a:pPr>
            <a:r>
              <a:rPr lang="en-US" sz="1800" i="1" dirty="0">
                <a:latin typeface="Helvetica" charset="0"/>
                <a:ea typeface="ＭＳ Ｐゴシック" charset="0"/>
                <a:cs typeface="Helvetica" charset="0"/>
              </a:rPr>
              <a:t>Often the degree distribution follow a power law: </a:t>
            </a:r>
          </a:p>
          <a:p>
            <a:pPr lvl="1"/>
            <a:r>
              <a:rPr lang="en-US" sz="1800" i="1" dirty="0">
                <a:latin typeface="Helvetica" charset="0"/>
                <a:ea typeface="ＭＳ Ｐゴシック" charset="0"/>
                <a:cs typeface="Helvetica" charset="0"/>
              </a:rPr>
              <a:t>Presence of few power-nodes (</a:t>
            </a:r>
            <a:r>
              <a:rPr lang="en-US" sz="1800" i="1" dirty="0">
                <a:solidFill>
                  <a:srgbClr val="C00000"/>
                </a:solidFill>
                <a:latin typeface="Helvetica" charset="0"/>
                <a:ea typeface="ＭＳ Ｐゴシック" charset="0"/>
                <a:cs typeface="Helvetica" charset="0"/>
              </a:rPr>
              <a:t>hubs</a:t>
            </a:r>
            <a:r>
              <a:rPr lang="en-US" sz="1800" i="1" dirty="0">
                <a:latin typeface="Helvetica" charset="0"/>
                <a:ea typeface="ＭＳ Ｐゴシック" charset="0"/>
                <a:cs typeface="Helvetica" charset="0"/>
              </a:rPr>
              <a:t>) </a:t>
            </a:r>
          </a:p>
          <a:p>
            <a:pPr lvl="1"/>
            <a:r>
              <a:rPr lang="en-US" sz="1800" i="1" dirty="0">
                <a:latin typeface="Helvetica" charset="0"/>
                <a:ea typeface="ＭＳ Ｐゴシック" charset="0"/>
                <a:cs typeface="Helvetica" charset="0"/>
              </a:rPr>
              <a:t>Average degree is not a representative indicator</a:t>
            </a:r>
            <a:endParaRPr lang="en-US" sz="1050" i="1" dirty="0">
              <a:latin typeface="Helvetica" charset="0"/>
              <a:ea typeface="ＭＳ Ｐゴシック" charset="0"/>
              <a:cs typeface="Helvetica" charset="0"/>
            </a:endParaRPr>
          </a:p>
          <a:p>
            <a:pPr marL="0" indent="0">
              <a:buNone/>
            </a:pPr>
            <a:endParaRPr lang="it-IT" dirty="0"/>
          </a:p>
        </p:txBody>
      </p:sp>
      <p:grpSp>
        <p:nvGrpSpPr>
          <p:cNvPr id="4" name="Group 9">
            <a:extLst>
              <a:ext uri="{FF2B5EF4-FFF2-40B4-BE49-F238E27FC236}">
                <a16:creationId xmlns:a16="http://schemas.microsoft.com/office/drawing/2014/main" id="{49A62C0B-DAB7-C54F-9903-B420110E824A}"/>
              </a:ext>
            </a:extLst>
          </p:cNvPr>
          <p:cNvGrpSpPr>
            <a:grpSpLocks/>
          </p:cNvGrpSpPr>
          <p:nvPr/>
        </p:nvGrpSpPr>
        <p:grpSpPr bwMode="auto">
          <a:xfrm>
            <a:off x="479725" y="3810610"/>
            <a:ext cx="2677630" cy="2740124"/>
            <a:chOff x="3449" y="384"/>
            <a:chExt cx="2111" cy="1556"/>
          </a:xfrm>
        </p:grpSpPr>
        <p:pic>
          <p:nvPicPr>
            <p:cNvPr id="5" name="Picture 10" descr="gaussian">
              <a:extLst>
                <a:ext uri="{FF2B5EF4-FFF2-40B4-BE49-F238E27FC236}">
                  <a16:creationId xmlns:a16="http://schemas.microsoft.com/office/drawing/2014/main" id="{4BFFAE5D-A6CF-AF46-A51A-566AA95F2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9" y="384"/>
              <a:ext cx="1920" cy="15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Box 11">
              <a:extLst>
                <a:ext uri="{FF2B5EF4-FFF2-40B4-BE49-F238E27FC236}">
                  <a16:creationId xmlns:a16="http://schemas.microsoft.com/office/drawing/2014/main" id="{6528C8A2-F988-2C46-98C2-E647BFA5AE43}"/>
                </a:ext>
              </a:extLst>
            </p:cNvPr>
            <p:cNvSpPr txBox="1">
              <a:spLocks noChangeArrowheads="1"/>
            </p:cNvSpPr>
            <p:nvPr/>
          </p:nvSpPr>
          <p:spPr bwMode="auto">
            <a:xfrm rot="5412224">
              <a:off x="5068" y="962"/>
              <a:ext cx="691" cy="2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a:solidFill>
                    <a:srgbClr val="000000"/>
                  </a:solidFill>
                  <a:latin typeface="Helvetica" charset="0"/>
                  <a:cs typeface="Helvetica" charset="0"/>
                </a:rPr>
                <a:t>Expected</a:t>
              </a:r>
            </a:p>
          </p:txBody>
        </p:sp>
      </p:grpSp>
      <p:grpSp>
        <p:nvGrpSpPr>
          <p:cNvPr id="7" name="Group 12">
            <a:extLst>
              <a:ext uri="{FF2B5EF4-FFF2-40B4-BE49-F238E27FC236}">
                <a16:creationId xmlns:a16="http://schemas.microsoft.com/office/drawing/2014/main" id="{5A5DB7AE-F78D-1A4C-86B7-8ED2AD11CB7A}"/>
              </a:ext>
            </a:extLst>
          </p:cNvPr>
          <p:cNvGrpSpPr>
            <a:grpSpLocks/>
          </p:cNvGrpSpPr>
          <p:nvPr/>
        </p:nvGrpSpPr>
        <p:grpSpPr bwMode="auto">
          <a:xfrm>
            <a:off x="3220282" y="3820019"/>
            <a:ext cx="2749982" cy="2736493"/>
            <a:chOff x="3288" y="1968"/>
            <a:chExt cx="2184" cy="1872"/>
          </a:xfrm>
        </p:grpSpPr>
        <p:grpSp>
          <p:nvGrpSpPr>
            <p:cNvPr id="8" name="Group 13">
              <a:extLst>
                <a:ext uri="{FF2B5EF4-FFF2-40B4-BE49-F238E27FC236}">
                  <a16:creationId xmlns:a16="http://schemas.microsoft.com/office/drawing/2014/main" id="{1F78FE32-3CF7-B746-978A-D2E5DCCC6E86}"/>
                </a:ext>
              </a:extLst>
            </p:cNvPr>
            <p:cNvGrpSpPr>
              <a:grpSpLocks/>
            </p:cNvGrpSpPr>
            <p:nvPr/>
          </p:nvGrpSpPr>
          <p:grpSpPr bwMode="auto">
            <a:xfrm>
              <a:off x="3288" y="1968"/>
              <a:ext cx="2184" cy="1872"/>
              <a:chOff x="3288" y="1968"/>
              <a:chExt cx="2184" cy="1872"/>
            </a:xfrm>
          </p:grpSpPr>
          <p:pic>
            <p:nvPicPr>
              <p:cNvPr id="10" name="Picture 14" descr="out">
                <a:extLst>
                  <a:ext uri="{FF2B5EF4-FFF2-40B4-BE49-F238E27FC236}">
                    <a16:creationId xmlns:a16="http://schemas.microsoft.com/office/drawing/2014/main" id="{5B130136-FBD6-2E40-BE72-D85CD7437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060"/>
              <a:stretch>
                <a:fillRect/>
              </a:stretch>
            </p:blipFill>
            <p:spPr bwMode="auto">
              <a:xfrm>
                <a:off x="3288" y="1968"/>
                <a:ext cx="1992" cy="18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 Box 15">
                <a:extLst>
                  <a:ext uri="{FF2B5EF4-FFF2-40B4-BE49-F238E27FC236}">
                    <a16:creationId xmlns:a16="http://schemas.microsoft.com/office/drawing/2014/main" id="{02A698DE-D171-0249-B491-8DD8999BB176}"/>
                  </a:ext>
                </a:extLst>
              </p:cNvPr>
              <p:cNvSpPr txBox="1">
                <a:spLocks noChangeArrowheads="1"/>
              </p:cNvSpPr>
              <p:nvPr/>
            </p:nvSpPr>
            <p:spPr bwMode="auto">
              <a:xfrm>
                <a:off x="4176" y="2112"/>
                <a:ext cx="1296"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07" tIns="45704" rIns="91407" bIns="45704">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rgbClr val="C00000"/>
                    </a:solidFill>
                    <a:latin typeface="Helvetica" charset="0"/>
                    <a:cs typeface="Helvetica" charset="0"/>
                  </a:rPr>
                  <a:t>P(k)  ~ k</a:t>
                </a:r>
                <a:r>
                  <a:rPr lang="en-US" sz="1800" baseline="30000" dirty="0">
                    <a:solidFill>
                      <a:srgbClr val="C00000"/>
                    </a:solidFill>
                    <a:latin typeface="Helvetica" charset="0"/>
                    <a:cs typeface="Helvetica" charset="0"/>
                  </a:rPr>
                  <a:t>-</a:t>
                </a:r>
                <a:r>
                  <a:rPr lang="en-US" sz="1800" baseline="30000" dirty="0">
                    <a:solidFill>
                      <a:srgbClr val="C00000"/>
                    </a:solidFill>
                    <a:latin typeface="Helvetica" charset="0"/>
                    <a:cs typeface="Helvetica" charset="0"/>
                    <a:sym typeface="Symbol" charset="0"/>
                  </a:rPr>
                  <a:t></a:t>
                </a:r>
                <a:endParaRPr lang="en-US" sz="1800" baseline="30000" dirty="0">
                  <a:solidFill>
                    <a:srgbClr val="C00000"/>
                  </a:solidFill>
                  <a:latin typeface="Helvetica" charset="0"/>
                  <a:cs typeface="Helvetica" charset="0"/>
                </a:endParaRPr>
              </a:p>
            </p:txBody>
          </p:sp>
          <p:sp>
            <p:nvSpPr>
              <p:cNvPr id="12" name="Text Box 16">
                <a:extLst>
                  <a:ext uri="{FF2B5EF4-FFF2-40B4-BE49-F238E27FC236}">
                    <a16:creationId xmlns:a16="http://schemas.microsoft.com/office/drawing/2014/main" id="{FD3ADCE0-E87F-1443-B796-935C998BE69B}"/>
                  </a:ext>
                </a:extLst>
              </p:cNvPr>
              <p:cNvSpPr txBox="1">
                <a:spLocks noChangeArrowheads="1"/>
              </p:cNvSpPr>
              <p:nvPr/>
            </p:nvSpPr>
            <p:spPr bwMode="auto">
              <a:xfrm rot="5400000">
                <a:off x="4836" y="2759"/>
                <a:ext cx="814"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a:latin typeface="Helvetica" charset="0"/>
                    <a:cs typeface="Helvetica" charset="0"/>
                  </a:rPr>
                  <a:t>Found</a:t>
                </a:r>
              </a:p>
            </p:txBody>
          </p:sp>
        </p:grpSp>
        <p:sp>
          <p:nvSpPr>
            <p:cNvPr id="9" name="Text Box 17">
              <a:extLst>
                <a:ext uri="{FF2B5EF4-FFF2-40B4-BE49-F238E27FC236}">
                  <a16:creationId xmlns:a16="http://schemas.microsoft.com/office/drawing/2014/main" id="{2968AE53-E585-194D-B18B-8CC6F5F94BA0}"/>
                </a:ext>
              </a:extLst>
            </p:cNvPr>
            <p:cNvSpPr txBox="1">
              <a:spLocks noChangeArrowheads="1"/>
            </p:cNvSpPr>
            <p:nvPr/>
          </p:nvSpPr>
          <p:spPr bwMode="auto">
            <a:xfrm>
              <a:off x="3648" y="3034"/>
              <a:ext cx="952" cy="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hu-HU" sz="1800">
                <a:cs typeface="Times New Roman" charset="0"/>
              </a:endParaRPr>
            </a:p>
          </p:txBody>
        </p:sp>
      </p:grpSp>
      <p:sp>
        <p:nvSpPr>
          <p:cNvPr id="13" name="Text Box 7">
            <a:extLst>
              <a:ext uri="{FF2B5EF4-FFF2-40B4-BE49-F238E27FC236}">
                <a16:creationId xmlns:a16="http://schemas.microsoft.com/office/drawing/2014/main" id="{DC8757EB-2DBA-A24F-BB0B-3A6E0014D158}"/>
              </a:ext>
            </a:extLst>
          </p:cNvPr>
          <p:cNvSpPr txBox="1">
            <a:spLocks noChangeArrowheads="1"/>
          </p:cNvSpPr>
          <p:nvPr/>
        </p:nvSpPr>
        <p:spPr bwMode="auto">
          <a:xfrm>
            <a:off x="1044551" y="6443811"/>
            <a:ext cx="424237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solidFill>
                  <a:srgbClr val="000000"/>
                </a:solidFill>
                <a:latin typeface="Helvetica" charset="0"/>
                <a:cs typeface="Helvetica" charset="0"/>
              </a:rPr>
              <a:t>R. Albert, H. </a:t>
            </a:r>
            <a:r>
              <a:rPr lang="en-US" sz="1200" dirty="0" err="1">
                <a:solidFill>
                  <a:srgbClr val="000000"/>
                </a:solidFill>
                <a:latin typeface="Helvetica" charset="0"/>
                <a:cs typeface="Helvetica" charset="0"/>
              </a:rPr>
              <a:t>Jeong</a:t>
            </a:r>
            <a:r>
              <a:rPr lang="en-US" sz="1200" dirty="0">
                <a:solidFill>
                  <a:srgbClr val="000000"/>
                </a:solidFill>
                <a:latin typeface="Helvetica" charset="0"/>
                <a:cs typeface="Helvetica" charset="0"/>
              </a:rPr>
              <a:t>, A-L </a:t>
            </a:r>
            <a:r>
              <a:rPr lang="en-US" sz="1200" dirty="0" err="1">
                <a:solidFill>
                  <a:srgbClr val="000000"/>
                </a:solidFill>
                <a:latin typeface="Helvetica" charset="0"/>
                <a:cs typeface="Helvetica" charset="0"/>
              </a:rPr>
              <a:t>Barabasi</a:t>
            </a:r>
            <a:r>
              <a:rPr lang="en-US" sz="1200" dirty="0">
                <a:solidFill>
                  <a:srgbClr val="000000"/>
                </a:solidFill>
                <a:latin typeface="Helvetica" charset="0"/>
                <a:cs typeface="Helvetica" charset="0"/>
              </a:rPr>
              <a:t>, </a:t>
            </a:r>
            <a:r>
              <a:rPr lang="en-US" sz="1200" i="1" dirty="0">
                <a:solidFill>
                  <a:srgbClr val="000000"/>
                </a:solidFill>
                <a:latin typeface="Helvetica" charset="0"/>
                <a:cs typeface="Helvetica" charset="0"/>
              </a:rPr>
              <a:t>Nature</a:t>
            </a:r>
            <a:r>
              <a:rPr lang="en-US" sz="1200" dirty="0">
                <a:solidFill>
                  <a:srgbClr val="000000"/>
                </a:solidFill>
                <a:latin typeface="Helvetica" charset="0"/>
                <a:cs typeface="Helvetica" charset="0"/>
              </a:rPr>
              <a:t>, 401 130 (1999).</a:t>
            </a:r>
          </a:p>
        </p:txBody>
      </p:sp>
      <p:pic>
        <p:nvPicPr>
          <p:cNvPr id="14" name="Picture 2" descr="hal1">
            <a:extLst>
              <a:ext uri="{FF2B5EF4-FFF2-40B4-BE49-F238E27FC236}">
                <a16:creationId xmlns:a16="http://schemas.microsoft.com/office/drawing/2014/main" id="{F68ADCB3-E113-3B4D-A527-1354754701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486" y="2098221"/>
            <a:ext cx="5130230" cy="38645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7308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63C693D-394C-9244-A9FB-C979F78A7649}"/>
              </a:ext>
            </a:extLst>
          </p:cNvPr>
          <p:cNvSpPr>
            <a:spLocks noGrp="1"/>
          </p:cNvSpPr>
          <p:nvPr>
            <p:ph type="title"/>
          </p:nvPr>
        </p:nvSpPr>
        <p:spPr>
          <a:xfrm>
            <a:off x="507999" y="365125"/>
            <a:ext cx="11057467" cy="1325563"/>
          </a:xfrm>
        </p:spPr>
        <p:txBody>
          <a:bodyPr>
            <a:normAutofit/>
          </a:bodyPr>
          <a:lstStyle/>
          <a:p>
            <a:r>
              <a:rPr lang="it-IT" dirty="0" err="1">
                <a:solidFill>
                  <a:srgbClr val="C00000"/>
                </a:solidFill>
              </a:rPr>
              <a:t>Horizon</a:t>
            </a:r>
            <a:r>
              <a:rPr lang="it-IT" dirty="0">
                <a:solidFill>
                  <a:srgbClr val="C00000"/>
                </a:solidFill>
              </a:rPr>
              <a:t> 2020, EU </a:t>
            </a:r>
            <a:r>
              <a:rPr lang="it-IT" dirty="0" err="1">
                <a:solidFill>
                  <a:srgbClr val="C00000"/>
                </a:solidFill>
              </a:rPr>
              <a:t>Projects</a:t>
            </a:r>
            <a:br>
              <a:rPr lang="it-IT" dirty="0">
                <a:solidFill>
                  <a:srgbClr val="C00000"/>
                </a:solidFill>
              </a:rPr>
            </a:br>
            <a:r>
              <a:rPr lang="it-IT" dirty="0">
                <a:solidFill>
                  <a:srgbClr val="C00000"/>
                </a:solidFill>
              </a:rPr>
              <a:t>  </a:t>
            </a:r>
            <a:r>
              <a:rPr lang="it-IT" sz="2200" dirty="0" err="1">
                <a:solidFill>
                  <a:srgbClr val="C00000"/>
                </a:solidFill>
              </a:rPr>
              <a:t>NDlib</a:t>
            </a:r>
            <a:r>
              <a:rPr lang="it-IT" sz="2200" dirty="0"/>
              <a:t> </a:t>
            </a:r>
            <a:r>
              <a:rPr lang="it-IT" sz="2200" dirty="0" err="1"/>
              <a:t>is</a:t>
            </a:r>
            <a:r>
              <a:rPr lang="it-IT" sz="2200" dirty="0"/>
              <a:t> </a:t>
            </a:r>
            <a:r>
              <a:rPr lang="it-IT" sz="2200" dirty="0" err="1"/>
              <a:t>funded</a:t>
            </a:r>
            <a:r>
              <a:rPr lang="it-IT" sz="2200" dirty="0"/>
              <a:t> by the </a:t>
            </a:r>
            <a:r>
              <a:rPr lang="it-IT" sz="2200" dirty="0" err="1"/>
              <a:t>European</a:t>
            </a:r>
            <a:r>
              <a:rPr lang="it-IT" sz="2200" dirty="0"/>
              <a:t> </a:t>
            </a:r>
            <a:r>
              <a:rPr lang="it-IT" sz="2200" dirty="0" err="1"/>
              <a:t>Community’s</a:t>
            </a:r>
            <a:r>
              <a:rPr lang="it-IT" sz="2200" dirty="0"/>
              <a:t> H2020 Program</a:t>
            </a:r>
          </a:p>
        </p:txBody>
      </p:sp>
      <p:sp>
        <p:nvSpPr>
          <p:cNvPr id="5" name="Segnaposto contenuto 4">
            <a:extLst>
              <a:ext uri="{FF2B5EF4-FFF2-40B4-BE49-F238E27FC236}">
                <a16:creationId xmlns:a16="http://schemas.microsoft.com/office/drawing/2014/main" id="{412FE820-1795-D44F-90E1-C93C6A6F095E}"/>
              </a:ext>
            </a:extLst>
          </p:cNvPr>
          <p:cNvSpPr>
            <a:spLocks noGrp="1"/>
          </p:cNvSpPr>
          <p:nvPr>
            <p:ph sz="half" idx="1"/>
          </p:nvPr>
        </p:nvSpPr>
        <p:spPr>
          <a:xfrm>
            <a:off x="321733" y="3716866"/>
            <a:ext cx="5698067" cy="2946400"/>
          </a:xfrm>
        </p:spPr>
        <p:txBody>
          <a:bodyPr>
            <a:normAutofit fontScale="77500" lnSpcReduction="20000"/>
          </a:bodyPr>
          <a:lstStyle/>
          <a:p>
            <a:pPr marL="0" indent="0">
              <a:buNone/>
            </a:pPr>
            <a:r>
              <a:rPr lang="it-IT" b="1" dirty="0" err="1"/>
              <a:t>Founding</a:t>
            </a:r>
            <a:r>
              <a:rPr lang="it-IT" b="1" dirty="0"/>
              <a:t> </a:t>
            </a:r>
            <a:r>
              <a:rPr lang="it-IT" b="1" dirty="0" err="1"/>
              <a:t>Scheme</a:t>
            </a:r>
            <a:r>
              <a:rPr lang="it-IT" dirty="0"/>
              <a:t>:</a:t>
            </a:r>
            <a:br>
              <a:rPr lang="it-IT" dirty="0"/>
            </a:br>
            <a:r>
              <a:rPr lang="it-IT" sz="2600" dirty="0"/>
              <a:t>“FETPROACT-1- 2014: Global Systems Science (GSS)”</a:t>
            </a:r>
          </a:p>
          <a:p>
            <a:pPr marL="0" indent="0">
              <a:buNone/>
            </a:pPr>
            <a:endParaRPr lang="it-IT" sz="2300" dirty="0"/>
          </a:p>
          <a:p>
            <a:pPr marL="0" indent="0">
              <a:buNone/>
            </a:pPr>
            <a:r>
              <a:rPr lang="it-IT" b="1" dirty="0"/>
              <a:t>Project:</a:t>
            </a:r>
            <a:br>
              <a:rPr lang="it-IT" b="1" dirty="0"/>
            </a:br>
            <a:r>
              <a:rPr lang="it-IT" dirty="0">
                <a:solidFill>
                  <a:srgbClr val="C00000"/>
                </a:solidFill>
              </a:rPr>
              <a:t>CIMPLEX</a:t>
            </a:r>
            <a:r>
              <a:rPr lang="it-IT" dirty="0"/>
              <a:t>,</a:t>
            </a:r>
            <a:r>
              <a:rPr lang="it-IT" dirty="0">
                <a:solidFill>
                  <a:srgbClr val="C00000"/>
                </a:solidFill>
              </a:rPr>
              <a:t> </a:t>
            </a:r>
            <a:r>
              <a:rPr lang="it-IT" sz="2600" dirty="0" err="1"/>
              <a:t>Bringing</a:t>
            </a:r>
            <a:r>
              <a:rPr lang="it-IT" sz="2600" dirty="0"/>
              <a:t> </a:t>
            </a:r>
            <a:r>
              <a:rPr lang="it-IT" sz="2600" dirty="0" err="1"/>
              <a:t>CItizens</a:t>
            </a:r>
            <a:r>
              <a:rPr lang="it-IT" sz="2600" dirty="0"/>
              <a:t>, </a:t>
            </a:r>
            <a:r>
              <a:rPr lang="it-IT" sz="2600" dirty="0" err="1"/>
              <a:t>Models</a:t>
            </a:r>
            <a:r>
              <a:rPr lang="it-IT" sz="2600" dirty="0"/>
              <a:t> and Data </a:t>
            </a:r>
            <a:r>
              <a:rPr lang="it-IT" sz="2600" dirty="0" err="1"/>
              <a:t>together</a:t>
            </a:r>
            <a:r>
              <a:rPr lang="it-IT" sz="2600" dirty="0"/>
              <a:t> in </a:t>
            </a:r>
            <a:r>
              <a:rPr lang="it-IT" sz="2600" dirty="0" err="1"/>
              <a:t>Participatory</a:t>
            </a:r>
            <a:r>
              <a:rPr lang="it-IT" sz="2600" dirty="0"/>
              <a:t>, Interactive </a:t>
            </a:r>
            <a:r>
              <a:rPr lang="it-IT" sz="2600" dirty="0" err="1"/>
              <a:t>SociaL</a:t>
            </a:r>
            <a:r>
              <a:rPr lang="it-IT" sz="2600" dirty="0"/>
              <a:t> </a:t>
            </a:r>
            <a:r>
              <a:rPr lang="it-IT" sz="2600" dirty="0" err="1"/>
              <a:t>EXploratories</a:t>
            </a:r>
            <a:r>
              <a:rPr lang="it-IT" dirty="0">
                <a:solidFill>
                  <a:srgbClr val="C00000"/>
                </a:solidFill>
              </a:rPr>
              <a:t> </a:t>
            </a:r>
          </a:p>
          <a:p>
            <a:pPr marL="0" indent="0">
              <a:buNone/>
            </a:pPr>
            <a:endParaRPr lang="it-IT" sz="2300" dirty="0"/>
          </a:p>
          <a:p>
            <a:pPr marL="0" indent="0">
              <a:buNone/>
            </a:pPr>
            <a:r>
              <a:rPr lang="it-IT" b="1" dirty="0"/>
              <a:t>Website:</a:t>
            </a:r>
            <a:r>
              <a:rPr lang="it-IT" dirty="0"/>
              <a:t> </a:t>
            </a:r>
            <a:br>
              <a:rPr lang="it-IT" dirty="0"/>
            </a:br>
            <a:r>
              <a:rPr lang="it-IT" dirty="0">
                <a:hlinkClick r:id="rId2"/>
              </a:rPr>
              <a:t>https://www.cimplex-project.eu</a:t>
            </a:r>
            <a:endParaRPr lang="it-IT" dirty="0"/>
          </a:p>
          <a:p>
            <a:pPr marL="0" indent="0">
              <a:buNone/>
            </a:pPr>
            <a:endParaRPr lang="it-IT" dirty="0"/>
          </a:p>
          <a:p>
            <a:pPr marL="0" indent="0">
              <a:buNone/>
            </a:pPr>
            <a:endParaRPr lang="it-IT" dirty="0"/>
          </a:p>
        </p:txBody>
      </p:sp>
      <p:sp>
        <p:nvSpPr>
          <p:cNvPr id="6" name="Segnaposto contenuto 5">
            <a:extLst>
              <a:ext uri="{FF2B5EF4-FFF2-40B4-BE49-F238E27FC236}">
                <a16:creationId xmlns:a16="http://schemas.microsoft.com/office/drawing/2014/main" id="{5F7C47DC-2E44-FB4D-964F-C93C1205F797}"/>
              </a:ext>
            </a:extLst>
          </p:cNvPr>
          <p:cNvSpPr>
            <a:spLocks noGrp="1"/>
          </p:cNvSpPr>
          <p:nvPr>
            <p:ph sz="half" idx="2"/>
          </p:nvPr>
        </p:nvSpPr>
        <p:spPr>
          <a:xfrm>
            <a:off x="6019800" y="3716866"/>
            <a:ext cx="5875866" cy="2946400"/>
          </a:xfrm>
        </p:spPr>
        <p:txBody>
          <a:bodyPr>
            <a:normAutofit fontScale="77500" lnSpcReduction="20000"/>
          </a:bodyPr>
          <a:lstStyle/>
          <a:p>
            <a:pPr marL="0" indent="0">
              <a:buNone/>
            </a:pPr>
            <a:r>
              <a:rPr lang="it-IT" b="1" dirty="0" err="1"/>
              <a:t>Founding</a:t>
            </a:r>
            <a:r>
              <a:rPr lang="it-IT" b="1" dirty="0"/>
              <a:t> </a:t>
            </a:r>
            <a:r>
              <a:rPr lang="it-IT" b="1" dirty="0" err="1"/>
              <a:t>Scheme</a:t>
            </a:r>
            <a:r>
              <a:rPr lang="it-IT" dirty="0"/>
              <a:t>: </a:t>
            </a:r>
            <a:br>
              <a:rPr lang="it-IT" dirty="0"/>
            </a:br>
            <a:r>
              <a:rPr lang="it-IT" sz="2400" dirty="0"/>
              <a:t>“INFRAIA-1-2014-2015: </a:t>
            </a:r>
            <a:r>
              <a:rPr lang="it-IT" sz="2400" dirty="0" err="1"/>
              <a:t>Research</a:t>
            </a:r>
            <a:r>
              <a:rPr lang="it-IT" sz="2400" dirty="0"/>
              <a:t> </a:t>
            </a:r>
            <a:r>
              <a:rPr lang="it-IT" sz="2400" dirty="0" err="1"/>
              <a:t>Infrastructures</a:t>
            </a:r>
            <a:r>
              <a:rPr lang="it-IT" sz="2400" dirty="0"/>
              <a:t>"</a:t>
            </a:r>
          </a:p>
          <a:p>
            <a:pPr marL="0" indent="0">
              <a:buNone/>
            </a:pPr>
            <a:endParaRPr lang="it-IT" sz="2300" b="1" dirty="0"/>
          </a:p>
          <a:p>
            <a:pPr marL="0" indent="0">
              <a:buNone/>
            </a:pPr>
            <a:r>
              <a:rPr lang="it-IT" b="1" dirty="0"/>
              <a:t>Project:</a:t>
            </a:r>
            <a:r>
              <a:rPr lang="it-IT" i="1" dirty="0"/>
              <a:t> </a:t>
            </a:r>
            <a:br>
              <a:rPr lang="it-IT" i="1" dirty="0"/>
            </a:br>
            <a:r>
              <a:rPr lang="it-IT" i="1" dirty="0" err="1">
                <a:solidFill>
                  <a:srgbClr val="C00000"/>
                </a:solidFill>
              </a:rPr>
              <a:t>SoBigData</a:t>
            </a:r>
            <a:r>
              <a:rPr lang="it-IT" i="1" dirty="0"/>
              <a:t>,</a:t>
            </a:r>
            <a:r>
              <a:rPr lang="it-IT" i="1" dirty="0">
                <a:solidFill>
                  <a:srgbClr val="C00000"/>
                </a:solidFill>
              </a:rPr>
              <a:t> </a:t>
            </a:r>
            <a:r>
              <a:rPr lang="it-IT" sz="2600" i="1" dirty="0"/>
              <a:t>Social </a:t>
            </a:r>
            <a:r>
              <a:rPr lang="it-IT" sz="2600" i="1" dirty="0" err="1"/>
              <a:t>Mining</a:t>
            </a:r>
            <a:r>
              <a:rPr lang="it-IT" sz="2600" i="1" dirty="0"/>
              <a:t> &amp; Big Data </a:t>
            </a:r>
            <a:r>
              <a:rPr lang="it-IT" sz="2600" i="1" dirty="0" err="1"/>
              <a:t>Ecosystem</a:t>
            </a:r>
            <a:r>
              <a:rPr lang="it-IT" sz="2600" i="1" dirty="0"/>
              <a:t> </a:t>
            </a:r>
            <a:endParaRPr lang="it-IT" i="1" dirty="0"/>
          </a:p>
          <a:p>
            <a:pPr marL="0" indent="0">
              <a:buNone/>
            </a:pPr>
            <a:endParaRPr lang="it-IT" sz="2300" i="1" dirty="0"/>
          </a:p>
          <a:p>
            <a:pPr marL="0" indent="0">
              <a:buNone/>
            </a:pPr>
            <a:endParaRPr lang="it-IT" sz="1400" i="1" dirty="0"/>
          </a:p>
          <a:p>
            <a:pPr marL="0" indent="0">
              <a:buNone/>
            </a:pPr>
            <a:endParaRPr lang="it-IT" sz="1500" i="1" dirty="0"/>
          </a:p>
          <a:p>
            <a:pPr marL="0" indent="0">
              <a:buNone/>
            </a:pPr>
            <a:r>
              <a:rPr lang="it-IT" b="1" i="1" dirty="0"/>
              <a:t>Website: </a:t>
            </a:r>
            <a:br>
              <a:rPr lang="it-IT" i="1" dirty="0"/>
            </a:br>
            <a:r>
              <a:rPr lang="it-IT" dirty="0"/>
              <a:t> </a:t>
            </a:r>
            <a:r>
              <a:rPr lang="it-IT" dirty="0">
                <a:hlinkClick r:id="rId3"/>
              </a:rPr>
              <a:t>http://www.sobigdata.eu</a:t>
            </a:r>
            <a:endParaRPr lang="it-IT" dirty="0"/>
          </a:p>
          <a:p>
            <a:pPr marL="0" indent="0">
              <a:buNone/>
            </a:pPr>
            <a:endParaRPr lang="it-IT" dirty="0"/>
          </a:p>
        </p:txBody>
      </p:sp>
      <p:pic>
        <p:nvPicPr>
          <p:cNvPr id="7" name="Immagine 6">
            <a:extLst>
              <a:ext uri="{FF2B5EF4-FFF2-40B4-BE49-F238E27FC236}">
                <a16:creationId xmlns:a16="http://schemas.microsoft.com/office/drawing/2014/main" id="{9173D0D1-176A-4C43-9D7A-5EE49852E13B}"/>
              </a:ext>
            </a:extLst>
          </p:cNvPr>
          <p:cNvPicPr>
            <a:picLocks noChangeAspect="1"/>
          </p:cNvPicPr>
          <p:nvPr/>
        </p:nvPicPr>
        <p:blipFill>
          <a:blip r:embed="rId4"/>
          <a:stretch>
            <a:fillRect/>
          </a:stretch>
        </p:blipFill>
        <p:spPr>
          <a:xfrm>
            <a:off x="2382309" y="1917170"/>
            <a:ext cx="1576913" cy="1573211"/>
          </a:xfrm>
          <a:prstGeom prst="rect">
            <a:avLst/>
          </a:prstGeom>
        </p:spPr>
      </p:pic>
      <p:pic>
        <p:nvPicPr>
          <p:cNvPr id="8" name="Immagine 7">
            <a:extLst>
              <a:ext uri="{FF2B5EF4-FFF2-40B4-BE49-F238E27FC236}">
                <a16:creationId xmlns:a16="http://schemas.microsoft.com/office/drawing/2014/main" id="{A64EF8B7-7D7E-8E40-9535-6E958BA2ADC5}"/>
              </a:ext>
            </a:extLst>
          </p:cNvPr>
          <p:cNvPicPr>
            <a:picLocks noChangeAspect="1"/>
          </p:cNvPicPr>
          <p:nvPr/>
        </p:nvPicPr>
        <p:blipFill>
          <a:blip r:embed="rId5"/>
          <a:stretch>
            <a:fillRect/>
          </a:stretch>
        </p:blipFill>
        <p:spPr>
          <a:xfrm>
            <a:off x="7289647" y="2143654"/>
            <a:ext cx="3336172" cy="1120245"/>
          </a:xfrm>
          <a:prstGeom prst="rect">
            <a:avLst/>
          </a:prstGeom>
        </p:spPr>
      </p:pic>
    </p:spTree>
    <p:extLst>
      <p:ext uri="{BB962C8B-B14F-4D97-AF65-F5344CB8AC3E}">
        <p14:creationId xmlns:p14="http://schemas.microsoft.com/office/powerpoint/2010/main" val="2213662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6891AD-505D-E648-9EFB-8E92AF1BBBB3}"/>
              </a:ext>
            </a:extLst>
          </p:cNvPr>
          <p:cNvSpPr>
            <a:spLocks noGrp="1"/>
          </p:cNvSpPr>
          <p:nvPr>
            <p:ph type="title"/>
          </p:nvPr>
        </p:nvSpPr>
        <p:spPr>
          <a:xfrm>
            <a:off x="432707" y="614506"/>
            <a:ext cx="4613425" cy="1756161"/>
          </a:xfrm>
        </p:spPr>
        <p:txBody>
          <a:bodyPr>
            <a:noAutofit/>
          </a:bodyPr>
          <a:lstStyle/>
          <a:p>
            <a:r>
              <a:rPr lang="it-IT" sz="3600" dirty="0" err="1">
                <a:solidFill>
                  <a:srgbClr val="C00000"/>
                </a:solidFill>
              </a:rPr>
              <a:t>Complex</a:t>
            </a:r>
            <a:r>
              <a:rPr lang="it-IT" sz="3600" dirty="0">
                <a:solidFill>
                  <a:srgbClr val="C00000"/>
                </a:solidFill>
              </a:rPr>
              <a:t> Networks and Diffusive </a:t>
            </a:r>
            <a:r>
              <a:rPr lang="it-IT" sz="3600" dirty="0" err="1">
                <a:solidFill>
                  <a:srgbClr val="C00000"/>
                </a:solidFill>
              </a:rPr>
              <a:t>Phenomena</a:t>
            </a:r>
            <a:endParaRPr lang="it-IT" sz="3600" dirty="0">
              <a:solidFill>
                <a:srgbClr val="C00000"/>
              </a:solidFill>
            </a:endParaRPr>
          </a:p>
        </p:txBody>
      </p:sp>
      <p:pic>
        <p:nvPicPr>
          <p:cNvPr id="5" name="Immagine 4">
            <a:extLst>
              <a:ext uri="{FF2B5EF4-FFF2-40B4-BE49-F238E27FC236}">
                <a16:creationId xmlns:a16="http://schemas.microsoft.com/office/drawing/2014/main" id="{45350E2F-82F9-EF47-B9D3-249956A8CC9B}"/>
              </a:ext>
            </a:extLst>
          </p:cNvPr>
          <p:cNvPicPr>
            <a:picLocks noChangeAspect="1"/>
          </p:cNvPicPr>
          <p:nvPr/>
        </p:nvPicPr>
        <p:blipFill>
          <a:blip r:embed="rId2"/>
          <a:stretch>
            <a:fillRect/>
          </a:stretch>
        </p:blipFill>
        <p:spPr>
          <a:xfrm>
            <a:off x="3111335" y="365125"/>
            <a:ext cx="8561963" cy="5634842"/>
          </a:xfrm>
          <a:prstGeom prst="rect">
            <a:avLst/>
          </a:prstGeom>
        </p:spPr>
      </p:pic>
      <p:sp>
        <p:nvSpPr>
          <p:cNvPr id="6" name="Rectangle 5">
            <a:extLst>
              <a:ext uri="{FF2B5EF4-FFF2-40B4-BE49-F238E27FC236}">
                <a16:creationId xmlns:a16="http://schemas.microsoft.com/office/drawing/2014/main" id="{AE4A42FC-AA74-F74A-97F6-91FE7828CF44}"/>
              </a:ext>
            </a:extLst>
          </p:cNvPr>
          <p:cNvSpPr>
            <a:spLocks noChangeArrowheads="1"/>
          </p:cNvSpPr>
          <p:nvPr/>
        </p:nvSpPr>
        <p:spPr bwMode="auto">
          <a:xfrm>
            <a:off x="3004457" y="6048096"/>
            <a:ext cx="9318171" cy="7386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0" tIns="45715" rIns="91430" bIns="45715">
            <a:spAutoFit/>
          </a:bodyPr>
          <a:lstStyle/>
          <a:p>
            <a:r>
              <a:rPr lang="en-US" sz="1400" dirty="0"/>
              <a:t>James H. Fowler, Nicholas A. Christakis. </a:t>
            </a:r>
          </a:p>
          <a:p>
            <a:r>
              <a:rPr lang="en-US" sz="1400" dirty="0"/>
              <a:t>Dynamic Spread of Happiness in a Large Social Network:  Longitudinal Analysis Over 20 Years in the Framingham Heart Study</a:t>
            </a:r>
          </a:p>
          <a:p>
            <a:r>
              <a:rPr lang="en-US" sz="1400" dirty="0"/>
              <a:t>British Medical Journal 337 (4 December 2008)</a:t>
            </a:r>
          </a:p>
        </p:txBody>
      </p:sp>
      <p:pic>
        <p:nvPicPr>
          <p:cNvPr id="7" name="Picture 4" descr="http://jhfowler.ucsd.edu/hap.jpg">
            <a:extLst>
              <a:ext uri="{FF2B5EF4-FFF2-40B4-BE49-F238E27FC236}">
                <a16:creationId xmlns:a16="http://schemas.microsoft.com/office/drawing/2014/main" id="{26D34A63-D84E-2A4A-AF36-7B5777A03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390" y="4610100"/>
            <a:ext cx="1714500" cy="2247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3522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08618" y="2000614"/>
            <a:ext cx="7137029" cy="2686327"/>
          </a:xfrm>
        </p:spPr>
        <p:txBody>
          <a:bodyPr>
            <a:normAutofit/>
          </a:bodyPr>
          <a:lstStyle/>
          <a:p>
            <a:pPr marL="0" indent="0">
              <a:buNone/>
            </a:pPr>
            <a:r>
              <a:rPr lang="it-IT" sz="2400" dirty="0" err="1"/>
              <a:t>Diffusion</a:t>
            </a:r>
            <a:r>
              <a:rPr lang="it-IT" sz="2400" dirty="0"/>
              <a:t> </a:t>
            </a:r>
            <a:r>
              <a:rPr lang="it-IT" sz="2400" i="1" dirty="0" err="1">
                <a:solidFill>
                  <a:srgbClr val="C00000"/>
                </a:solidFill>
              </a:rPr>
              <a:t>requires</a:t>
            </a:r>
            <a:r>
              <a:rPr lang="it-IT" sz="2400" dirty="0"/>
              <a:t> network </a:t>
            </a:r>
            <a:r>
              <a:rPr lang="it-IT" sz="2400" dirty="0" err="1"/>
              <a:t>structure</a:t>
            </a:r>
            <a:r>
              <a:rPr lang="it-IT" sz="2400" dirty="0"/>
              <a:t>! </a:t>
            </a:r>
          </a:p>
          <a:p>
            <a:pPr lvl="1"/>
            <a:r>
              <a:rPr lang="it-IT" sz="2000" dirty="0" err="1"/>
              <a:t>It</a:t>
            </a:r>
            <a:r>
              <a:rPr lang="it-IT" sz="2000" dirty="0"/>
              <a:t> </a:t>
            </a:r>
            <a:r>
              <a:rPr lang="it-IT" sz="2000" dirty="0" err="1"/>
              <a:t>happens</a:t>
            </a:r>
            <a:r>
              <a:rPr lang="it-IT" sz="2000" dirty="0"/>
              <a:t> </a:t>
            </a:r>
            <a:r>
              <a:rPr lang="it-IT" sz="2000" dirty="0" err="1"/>
              <a:t>only</a:t>
            </a:r>
            <a:r>
              <a:rPr lang="it-IT" sz="2000" dirty="0"/>
              <a:t> </a:t>
            </a:r>
            <a:r>
              <a:rPr lang="it-IT" sz="2000" dirty="0" err="1"/>
              <a:t>when</a:t>
            </a:r>
            <a:r>
              <a:rPr lang="it-IT" sz="2000" dirty="0"/>
              <a:t> the </a:t>
            </a:r>
            <a:r>
              <a:rPr lang="it-IT" sz="2000" dirty="0" err="1"/>
              <a:t>carries</a:t>
            </a:r>
            <a:r>
              <a:rPr lang="it-IT" sz="2000" dirty="0"/>
              <a:t> of the </a:t>
            </a:r>
            <a:r>
              <a:rPr lang="it-IT" sz="2000" dirty="0" err="1"/>
              <a:t>diseases</a:t>
            </a:r>
            <a:r>
              <a:rPr lang="it-IT" sz="2000" dirty="0"/>
              <a:t>/virus/idea are </a:t>
            </a:r>
            <a:r>
              <a:rPr lang="it-IT" sz="2000" b="1" dirty="0" err="1"/>
              <a:t>connected</a:t>
            </a:r>
            <a:r>
              <a:rPr lang="it-IT" sz="2000" b="1" dirty="0"/>
              <a:t> to </a:t>
            </a:r>
            <a:r>
              <a:rPr lang="it-IT" sz="2000" b="1" dirty="0" err="1"/>
              <a:t>each</a:t>
            </a:r>
            <a:r>
              <a:rPr lang="it-IT" sz="2000" b="1" dirty="0"/>
              <a:t> </a:t>
            </a:r>
            <a:r>
              <a:rPr lang="it-IT" sz="2000" b="1" dirty="0" err="1"/>
              <a:t>other</a:t>
            </a:r>
            <a:r>
              <a:rPr lang="it-IT" sz="2000" dirty="0"/>
              <a:t>. </a:t>
            </a:r>
          </a:p>
          <a:p>
            <a:pPr marL="0" indent="0">
              <a:buNone/>
            </a:pPr>
            <a:endParaRPr lang="it-IT" sz="2400" dirty="0"/>
          </a:p>
          <a:p>
            <a:pPr marL="0" indent="0">
              <a:buNone/>
            </a:pPr>
            <a:r>
              <a:rPr lang="it-IT" sz="2400" dirty="0"/>
              <a:t>Diffusive </a:t>
            </a:r>
            <a:r>
              <a:rPr lang="it-IT" sz="2400" dirty="0" err="1"/>
              <a:t>phenomena</a:t>
            </a:r>
            <a:r>
              <a:rPr lang="it-IT" sz="2400" dirty="0"/>
              <a:t> can </a:t>
            </a:r>
            <a:r>
              <a:rPr lang="it-IT" sz="2400" dirty="0" err="1"/>
              <a:t>modeled</a:t>
            </a:r>
            <a:r>
              <a:rPr lang="it-IT" sz="2400" dirty="0"/>
              <a:t> by </a:t>
            </a:r>
            <a:r>
              <a:rPr lang="it-IT" sz="2400" dirty="0" err="1"/>
              <a:t>describing</a:t>
            </a:r>
            <a:r>
              <a:rPr lang="it-IT" sz="2400" dirty="0"/>
              <a:t>:</a:t>
            </a:r>
          </a:p>
          <a:p>
            <a:pPr lvl="1"/>
            <a:r>
              <a:rPr lang="it-IT" sz="2000" dirty="0">
                <a:solidFill>
                  <a:srgbClr val="C00000"/>
                </a:solidFill>
              </a:rPr>
              <a:t> </a:t>
            </a:r>
            <a:r>
              <a:rPr lang="it-IT" sz="2000" i="1" dirty="0">
                <a:solidFill>
                  <a:srgbClr val="C00000"/>
                </a:solidFill>
              </a:rPr>
              <a:t>“</a:t>
            </a:r>
            <a:r>
              <a:rPr lang="it-IT" sz="2000" i="1" dirty="0" err="1">
                <a:solidFill>
                  <a:srgbClr val="C00000"/>
                </a:solidFill>
              </a:rPr>
              <a:t>node</a:t>
            </a:r>
            <a:r>
              <a:rPr lang="it-IT" sz="2000" i="1" dirty="0">
                <a:solidFill>
                  <a:srgbClr val="C00000"/>
                </a:solidFill>
              </a:rPr>
              <a:t> </a:t>
            </a:r>
            <a:r>
              <a:rPr lang="it-IT" sz="2000" i="1" dirty="0" err="1">
                <a:solidFill>
                  <a:srgbClr val="C00000"/>
                </a:solidFill>
              </a:rPr>
              <a:t>statuses</a:t>
            </a:r>
            <a:r>
              <a:rPr lang="it-IT" sz="2000" i="1" dirty="0">
                <a:solidFill>
                  <a:srgbClr val="C00000"/>
                </a:solidFill>
              </a:rPr>
              <a:t>” </a:t>
            </a:r>
          </a:p>
          <a:p>
            <a:pPr lvl="1"/>
            <a:r>
              <a:rPr lang="it-IT" sz="2000" i="1" dirty="0">
                <a:solidFill>
                  <a:srgbClr val="C00000"/>
                </a:solidFill>
              </a:rPr>
              <a:t>“</a:t>
            </a:r>
            <a:r>
              <a:rPr lang="it-IT" sz="2000" i="1" dirty="0" err="1">
                <a:solidFill>
                  <a:srgbClr val="C00000"/>
                </a:solidFill>
              </a:rPr>
              <a:t>transition</a:t>
            </a:r>
            <a:r>
              <a:rPr lang="it-IT" sz="2000" i="1" dirty="0">
                <a:solidFill>
                  <a:srgbClr val="C00000"/>
                </a:solidFill>
              </a:rPr>
              <a:t> </a:t>
            </a:r>
            <a:r>
              <a:rPr lang="it-IT" sz="2000" i="1" dirty="0" err="1">
                <a:solidFill>
                  <a:srgbClr val="C00000"/>
                </a:solidFill>
              </a:rPr>
              <a:t>rules</a:t>
            </a:r>
            <a:r>
              <a:rPr lang="it-IT" sz="2000" i="1" dirty="0">
                <a:solidFill>
                  <a:srgbClr val="C00000"/>
                </a:solidFill>
              </a:rPr>
              <a:t>”</a:t>
            </a:r>
          </a:p>
        </p:txBody>
      </p:sp>
      <p:grpSp>
        <p:nvGrpSpPr>
          <p:cNvPr id="14" name="Gruppo 13"/>
          <p:cNvGrpSpPr/>
          <p:nvPr/>
        </p:nvGrpSpPr>
        <p:grpSpPr>
          <a:xfrm>
            <a:off x="2681828" y="4686941"/>
            <a:ext cx="1657350" cy="1727199"/>
            <a:chOff x="6186488" y="1552575"/>
            <a:chExt cx="1657350" cy="1727199"/>
          </a:xfrm>
        </p:grpSpPr>
        <p:sp>
          <p:nvSpPr>
            <p:cNvPr id="4" name="Ovale 3"/>
            <p:cNvSpPr/>
            <p:nvPr/>
          </p:nvSpPr>
          <p:spPr>
            <a:xfrm>
              <a:off x="6186488" y="1552575"/>
              <a:ext cx="585787" cy="546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Ovale 4"/>
            <p:cNvSpPr/>
            <p:nvPr/>
          </p:nvSpPr>
          <p:spPr>
            <a:xfrm>
              <a:off x="7258051" y="1552575"/>
              <a:ext cx="585787" cy="5461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p:cNvSpPr/>
            <p:nvPr/>
          </p:nvSpPr>
          <p:spPr>
            <a:xfrm>
              <a:off x="6186488" y="2733674"/>
              <a:ext cx="585787" cy="546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p:cNvSpPr/>
            <p:nvPr/>
          </p:nvSpPr>
          <p:spPr>
            <a:xfrm>
              <a:off x="7258051" y="2733674"/>
              <a:ext cx="585787" cy="546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1 8"/>
            <p:cNvCxnSpPr>
              <a:stCxn id="4" idx="6"/>
              <a:endCxn id="5" idx="2"/>
            </p:cNvCxnSpPr>
            <p:nvPr/>
          </p:nvCxnSpPr>
          <p:spPr>
            <a:xfrm>
              <a:off x="6772275" y="1825625"/>
              <a:ext cx="485776" cy="0"/>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11" name="Connettore 1 10"/>
            <p:cNvCxnSpPr>
              <a:stCxn id="6" idx="6"/>
              <a:endCxn id="7" idx="2"/>
            </p:cNvCxnSpPr>
            <p:nvPr/>
          </p:nvCxnSpPr>
          <p:spPr>
            <a:xfrm>
              <a:off x="6772275" y="3006724"/>
              <a:ext cx="485776" cy="0"/>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13" name="Connettore 2 12"/>
            <p:cNvCxnSpPr/>
            <p:nvPr/>
          </p:nvCxnSpPr>
          <p:spPr>
            <a:xfrm>
              <a:off x="6986588" y="2098675"/>
              <a:ext cx="14287" cy="634999"/>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7" name="Gruppo 16">
            <a:extLst>
              <a:ext uri="{FF2B5EF4-FFF2-40B4-BE49-F238E27FC236}">
                <a16:creationId xmlns:a16="http://schemas.microsoft.com/office/drawing/2014/main" id="{B4F81EC5-B34B-C641-AA3F-66682AC950E4}"/>
              </a:ext>
            </a:extLst>
          </p:cNvPr>
          <p:cNvGrpSpPr/>
          <p:nvPr/>
        </p:nvGrpSpPr>
        <p:grpSpPr>
          <a:xfrm>
            <a:off x="7659960" y="1614649"/>
            <a:ext cx="4002726" cy="4952010"/>
            <a:chOff x="7346747" y="1187025"/>
            <a:chExt cx="4002726" cy="4952010"/>
          </a:xfrm>
        </p:grpSpPr>
        <p:pic>
          <p:nvPicPr>
            <p:cNvPr id="15" name="Immagine 14"/>
            <p:cNvPicPr>
              <a:picLocks noChangeAspect="1"/>
            </p:cNvPicPr>
            <p:nvPr/>
          </p:nvPicPr>
          <p:blipFill>
            <a:blip r:embed="rId3"/>
            <a:stretch>
              <a:fillRect/>
            </a:stretch>
          </p:blipFill>
          <p:spPr>
            <a:xfrm>
              <a:off x="7346747" y="4013860"/>
              <a:ext cx="3943350" cy="2009592"/>
            </a:xfrm>
            <a:prstGeom prst="rect">
              <a:avLst/>
            </a:prstGeom>
          </p:spPr>
        </p:pic>
        <p:sp>
          <p:nvSpPr>
            <p:cNvPr id="12" name="Rettangolo 11">
              <a:extLst>
                <a:ext uri="{FF2B5EF4-FFF2-40B4-BE49-F238E27FC236}">
                  <a16:creationId xmlns:a16="http://schemas.microsoft.com/office/drawing/2014/main" id="{A7D8AEF6-E31D-CA43-974B-AC5468669660}"/>
                </a:ext>
              </a:extLst>
            </p:cNvPr>
            <p:cNvSpPr/>
            <p:nvPr/>
          </p:nvSpPr>
          <p:spPr>
            <a:xfrm>
              <a:off x="7718066" y="1361542"/>
              <a:ext cx="3319462" cy="2554545"/>
            </a:xfrm>
            <a:prstGeom prst="rect">
              <a:avLst/>
            </a:prstGeom>
          </p:spPr>
          <p:txBody>
            <a:bodyPr wrap="square">
              <a:spAutoFit/>
            </a:bodyPr>
            <a:lstStyle/>
            <a:p>
              <a:pPr algn="ctr"/>
              <a:r>
                <a:rPr lang="it-IT" sz="1600" b="1" dirty="0" err="1"/>
                <a:t>Example</a:t>
              </a:r>
              <a:r>
                <a:rPr lang="it-IT" sz="1600" b="1" dirty="0"/>
                <a:t> </a:t>
              </a:r>
              <a:br>
                <a:rPr lang="it-IT" sz="1600" b="1" dirty="0"/>
              </a:br>
              <a:r>
                <a:rPr lang="it-IT" sz="1600" b="1" dirty="0"/>
                <a:t>SIR model</a:t>
              </a:r>
              <a:br>
                <a:rPr lang="it-IT" sz="1600" b="1" dirty="0"/>
              </a:br>
              <a:endParaRPr lang="it-IT" sz="1600" b="1" dirty="0"/>
            </a:p>
            <a:p>
              <a:pPr lvl="1"/>
              <a:r>
                <a:rPr lang="it-IT" sz="1400" dirty="0"/>
                <a:t>Three </a:t>
              </a:r>
              <a:r>
                <a:rPr lang="it-IT" sz="1400" dirty="0" err="1"/>
                <a:t>node</a:t>
              </a:r>
              <a:r>
                <a:rPr lang="it-IT" sz="1400" dirty="0"/>
                <a:t> </a:t>
              </a:r>
              <a:r>
                <a:rPr lang="it-IT" sz="1400" dirty="0" err="1"/>
                <a:t>statuses</a:t>
              </a:r>
              <a:r>
                <a:rPr lang="it-IT" sz="1400" dirty="0"/>
                <a:t>: </a:t>
              </a:r>
              <a:br>
                <a:rPr lang="it-IT" sz="1400" dirty="0"/>
              </a:br>
              <a:r>
                <a:rPr lang="it-IT" sz="1400" dirty="0"/>
                <a:t>(</a:t>
              </a:r>
              <a:r>
                <a:rPr lang="it-IT" sz="1400" b="1" dirty="0" err="1"/>
                <a:t>S</a:t>
              </a:r>
              <a:r>
                <a:rPr lang="it-IT" sz="1400" dirty="0"/>
                <a:t>)</a:t>
              </a:r>
              <a:r>
                <a:rPr lang="it-IT" sz="1400" dirty="0" err="1"/>
                <a:t>usceptible</a:t>
              </a:r>
              <a:r>
                <a:rPr lang="it-IT" sz="1400" dirty="0"/>
                <a:t>, </a:t>
              </a:r>
              <a:br>
                <a:rPr lang="it-IT" sz="1400" dirty="0"/>
              </a:br>
              <a:r>
                <a:rPr lang="it-IT" sz="1400" dirty="0"/>
                <a:t>(</a:t>
              </a:r>
              <a:r>
                <a:rPr lang="it-IT" sz="1400" b="1" dirty="0"/>
                <a:t>I</a:t>
              </a:r>
              <a:r>
                <a:rPr lang="it-IT" sz="1400" dirty="0"/>
                <a:t>)</a:t>
              </a:r>
              <a:r>
                <a:rPr lang="it-IT" sz="1400" dirty="0" err="1"/>
                <a:t>nfected</a:t>
              </a:r>
              <a:r>
                <a:rPr lang="it-IT" sz="1400" dirty="0"/>
                <a:t>, </a:t>
              </a:r>
              <a:br>
                <a:rPr lang="it-IT" sz="1400" dirty="0"/>
              </a:br>
              <a:r>
                <a:rPr lang="it-IT" sz="1400" dirty="0"/>
                <a:t>(</a:t>
              </a:r>
              <a:r>
                <a:rPr lang="it-IT" sz="1400" b="1" dirty="0" err="1"/>
                <a:t>R</a:t>
              </a:r>
              <a:r>
                <a:rPr lang="it-IT" sz="1400" dirty="0"/>
                <a:t>)</a:t>
              </a:r>
              <a:r>
                <a:rPr lang="it-IT" sz="1400" dirty="0" err="1"/>
                <a:t>ecovered</a:t>
              </a:r>
              <a:endParaRPr lang="it-IT" sz="1400" dirty="0"/>
            </a:p>
            <a:p>
              <a:pPr lvl="1"/>
              <a:endParaRPr lang="it-IT" sz="1400" dirty="0"/>
            </a:p>
            <a:p>
              <a:pPr lvl="1"/>
              <a:r>
                <a:rPr lang="it-IT" sz="1400" dirty="0" err="1"/>
                <a:t>Two</a:t>
              </a:r>
              <a:r>
                <a:rPr lang="it-IT" sz="1400" dirty="0"/>
                <a:t> </a:t>
              </a:r>
              <a:r>
                <a:rPr lang="it-IT" sz="1400" dirty="0" err="1"/>
                <a:t>transition</a:t>
              </a:r>
              <a:r>
                <a:rPr lang="it-IT" sz="1400" dirty="0"/>
                <a:t> </a:t>
              </a:r>
              <a:r>
                <a:rPr lang="it-IT" sz="1400" dirty="0" err="1"/>
                <a:t>rules</a:t>
              </a:r>
              <a:r>
                <a:rPr lang="it-IT" sz="1400" dirty="0"/>
                <a:t>:</a:t>
              </a:r>
              <a:br>
                <a:rPr lang="it-IT" sz="1400" dirty="0"/>
              </a:br>
              <a:r>
                <a:rPr lang="it-IT" sz="1400" b="1" dirty="0" err="1"/>
                <a:t>S</a:t>
              </a:r>
              <a:r>
                <a:rPr lang="it-IT" sz="1400" b="1" dirty="0"/>
                <a:t>-&gt;I</a:t>
              </a:r>
              <a:r>
                <a:rPr lang="it-IT" sz="1400" dirty="0"/>
                <a:t>;</a:t>
              </a:r>
              <a:br>
                <a:rPr lang="it-IT" sz="1400" dirty="0"/>
              </a:br>
              <a:r>
                <a:rPr lang="it-IT" sz="1400" b="1" dirty="0"/>
                <a:t>I-&gt;</a:t>
              </a:r>
              <a:r>
                <a:rPr lang="it-IT" sz="1400" b="1" dirty="0" err="1"/>
                <a:t>R</a:t>
              </a:r>
              <a:endParaRPr lang="it-IT" sz="1400" b="1" dirty="0"/>
            </a:p>
          </p:txBody>
        </p:sp>
        <p:sp>
          <p:nvSpPr>
            <p:cNvPr id="16" name="Rettangolo arrotondato 15">
              <a:extLst>
                <a:ext uri="{FF2B5EF4-FFF2-40B4-BE49-F238E27FC236}">
                  <a16:creationId xmlns:a16="http://schemas.microsoft.com/office/drawing/2014/main" id="{C9F288CF-1611-D543-A3F2-97454CCBFBC8}"/>
                </a:ext>
              </a:extLst>
            </p:cNvPr>
            <p:cNvSpPr/>
            <p:nvPr/>
          </p:nvSpPr>
          <p:spPr>
            <a:xfrm>
              <a:off x="7406123" y="1187025"/>
              <a:ext cx="3943350" cy="4952010"/>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8" name="Titolo 1">
            <a:extLst>
              <a:ext uri="{FF2B5EF4-FFF2-40B4-BE49-F238E27FC236}">
                <a16:creationId xmlns:a16="http://schemas.microsoft.com/office/drawing/2014/main" id="{F40A2C7D-05A7-EB49-8365-11084F6B3974}"/>
              </a:ext>
            </a:extLst>
          </p:cNvPr>
          <p:cNvSpPr>
            <a:spLocks noGrp="1"/>
          </p:cNvSpPr>
          <p:nvPr>
            <p:ph type="title"/>
          </p:nvPr>
        </p:nvSpPr>
        <p:spPr>
          <a:xfrm>
            <a:off x="209717" y="424337"/>
            <a:ext cx="8240015" cy="1190312"/>
          </a:xfrm>
        </p:spPr>
        <p:txBody>
          <a:bodyPr>
            <a:noAutofit/>
          </a:bodyPr>
          <a:lstStyle/>
          <a:p>
            <a:r>
              <a:rPr lang="it-IT" sz="3600" dirty="0">
                <a:solidFill>
                  <a:srgbClr val="C00000"/>
                </a:solidFill>
              </a:rPr>
              <a:t>Breaking down a </a:t>
            </a:r>
            <a:r>
              <a:rPr lang="it-IT" sz="3600" dirty="0" err="1">
                <a:solidFill>
                  <a:srgbClr val="C00000"/>
                </a:solidFill>
              </a:rPr>
              <a:t>diffusion</a:t>
            </a:r>
            <a:r>
              <a:rPr lang="it-IT" sz="3600" dirty="0">
                <a:solidFill>
                  <a:srgbClr val="C00000"/>
                </a:solidFill>
              </a:rPr>
              <a:t> </a:t>
            </a:r>
            <a:r>
              <a:rPr lang="it-IT" sz="3600" dirty="0" err="1">
                <a:solidFill>
                  <a:srgbClr val="C00000"/>
                </a:solidFill>
              </a:rPr>
              <a:t>process</a:t>
            </a:r>
            <a:r>
              <a:rPr lang="it-IT" sz="3600" dirty="0">
                <a:solidFill>
                  <a:srgbClr val="C00000"/>
                </a:solidFill>
              </a:rPr>
              <a:t> </a:t>
            </a:r>
          </a:p>
        </p:txBody>
      </p:sp>
    </p:spTree>
    <p:extLst>
      <p:ext uri="{BB962C8B-B14F-4D97-AF65-F5344CB8AC3E}">
        <p14:creationId xmlns:p14="http://schemas.microsoft.com/office/powerpoint/2010/main" val="3117664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446274" y="513366"/>
            <a:ext cx="6543459" cy="708839"/>
          </a:xfrm>
        </p:spPr>
        <p:txBody>
          <a:bodyPr>
            <a:noAutofit/>
          </a:bodyPr>
          <a:lstStyle/>
          <a:p>
            <a:pPr algn="l"/>
            <a:r>
              <a:rPr lang="it-IT" sz="3600" dirty="0">
                <a:solidFill>
                  <a:srgbClr val="C00000"/>
                </a:solidFill>
              </a:rPr>
              <a:t>A Network </a:t>
            </a:r>
            <a:r>
              <a:rPr lang="it-IT" sz="3600" dirty="0" err="1">
                <a:solidFill>
                  <a:srgbClr val="C00000"/>
                </a:solidFill>
              </a:rPr>
              <a:t>Diffusion</a:t>
            </a:r>
            <a:r>
              <a:rPr lang="it-IT" sz="3600" dirty="0">
                <a:solidFill>
                  <a:srgbClr val="C00000"/>
                </a:solidFill>
              </a:rPr>
              <a:t> Framework!</a:t>
            </a:r>
          </a:p>
        </p:txBody>
      </p:sp>
      <p:pic>
        <p:nvPicPr>
          <p:cNvPr id="7" name="Immagin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68" y="292786"/>
            <a:ext cx="3766384" cy="1013499"/>
          </a:xfrm>
          <a:prstGeom prst="rect">
            <a:avLst/>
          </a:prstGeom>
        </p:spPr>
      </p:pic>
      <p:pic>
        <p:nvPicPr>
          <p:cNvPr id="19" name="Immagine 18">
            <a:extLst>
              <a:ext uri="{FF2B5EF4-FFF2-40B4-BE49-F238E27FC236}">
                <a16:creationId xmlns:a16="http://schemas.microsoft.com/office/drawing/2014/main" id="{EAF6288E-5335-4846-AE07-53042A5EEA9C}"/>
              </a:ext>
            </a:extLst>
          </p:cNvPr>
          <p:cNvPicPr>
            <a:picLocks noChangeAspect="1"/>
          </p:cNvPicPr>
          <p:nvPr/>
        </p:nvPicPr>
        <p:blipFill>
          <a:blip r:embed="rId4"/>
          <a:stretch>
            <a:fillRect/>
          </a:stretch>
        </p:blipFill>
        <p:spPr>
          <a:xfrm>
            <a:off x="4446274" y="1724392"/>
            <a:ext cx="1599106" cy="1599106"/>
          </a:xfrm>
          <a:prstGeom prst="rect">
            <a:avLst/>
          </a:prstGeom>
        </p:spPr>
      </p:pic>
      <p:pic>
        <p:nvPicPr>
          <p:cNvPr id="18" name="Immagine 17">
            <a:extLst>
              <a:ext uri="{FF2B5EF4-FFF2-40B4-BE49-F238E27FC236}">
                <a16:creationId xmlns:a16="http://schemas.microsoft.com/office/drawing/2014/main" id="{FD384292-B8AD-0D4B-9A7C-476A36849BED}"/>
              </a:ext>
            </a:extLst>
          </p:cNvPr>
          <p:cNvPicPr>
            <a:picLocks noChangeAspect="1"/>
          </p:cNvPicPr>
          <p:nvPr/>
        </p:nvPicPr>
        <p:blipFill>
          <a:blip r:embed="rId5"/>
          <a:stretch>
            <a:fillRect/>
          </a:stretch>
        </p:blipFill>
        <p:spPr>
          <a:xfrm>
            <a:off x="2718436" y="1936226"/>
            <a:ext cx="1656024" cy="1380020"/>
          </a:xfrm>
          <a:prstGeom prst="rect">
            <a:avLst/>
          </a:prstGeom>
        </p:spPr>
      </p:pic>
      <p:pic>
        <p:nvPicPr>
          <p:cNvPr id="21" name="Immagine 20">
            <a:extLst>
              <a:ext uri="{FF2B5EF4-FFF2-40B4-BE49-F238E27FC236}">
                <a16:creationId xmlns:a16="http://schemas.microsoft.com/office/drawing/2014/main" id="{4A794CD2-03FB-D240-9CAD-7292D18D4C33}"/>
              </a:ext>
            </a:extLst>
          </p:cNvPr>
          <p:cNvPicPr>
            <a:picLocks noChangeAspect="1"/>
          </p:cNvPicPr>
          <p:nvPr/>
        </p:nvPicPr>
        <p:blipFill>
          <a:blip r:embed="rId6"/>
          <a:stretch>
            <a:fillRect/>
          </a:stretch>
        </p:blipFill>
        <p:spPr>
          <a:xfrm>
            <a:off x="975888" y="3700907"/>
            <a:ext cx="5141120" cy="1852656"/>
          </a:xfrm>
          <a:prstGeom prst="rect">
            <a:avLst/>
          </a:prstGeom>
        </p:spPr>
      </p:pic>
      <p:sp>
        <p:nvSpPr>
          <p:cNvPr id="23" name="Rettangolo 22">
            <a:extLst>
              <a:ext uri="{FF2B5EF4-FFF2-40B4-BE49-F238E27FC236}">
                <a16:creationId xmlns:a16="http://schemas.microsoft.com/office/drawing/2014/main" id="{DA60443D-AD94-0746-A277-C11D4F186FF6}"/>
              </a:ext>
            </a:extLst>
          </p:cNvPr>
          <p:cNvSpPr/>
          <p:nvPr/>
        </p:nvSpPr>
        <p:spPr>
          <a:xfrm>
            <a:off x="1658456" y="5637643"/>
            <a:ext cx="3587371" cy="584775"/>
          </a:xfrm>
          <a:prstGeom prst="rect">
            <a:avLst/>
          </a:prstGeom>
        </p:spPr>
        <p:txBody>
          <a:bodyPr wrap="square">
            <a:spAutoFit/>
          </a:bodyPr>
          <a:lstStyle/>
          <a:p>
            <a:pPr algn="ctr"/>
            <a:r>
              <a:rPr lang="it-IT" sz="1600" dirty="0" err="1"/>
              <a:t>Unfolding</a:t>
            </a:r>
            <a:r>
              <a:rPr lang="it-IT" sz="1600" dirty="0"/>
              <a:t> on top of </a:t>
            </a:r>
            <a:br>
              <a:rPr lang="it-IT" sz="1600" dirty="0"/>
            </a:br>
            <a:r>
              <a:rPr lang="it-IT" sz="1600" b="1" dirty="0" err="1"/>
              <a:t>complex</a:t>
            </a:r>
            <a:r>
              <a:rPr lang="it-IT" sz="1600" b="1" dirty="0"/>
              <a:t> network</a:t>
            </a:r>
            <a:r>
              <a:rPr lang="it-IT" sz="1600" dirty="0"/>
              <a:t> </a:t>
            </a:r>
            <a:r>
              <a:rPr lang="it-IT" sz="1600" dirty="0" err="1"/>
              <a:t>structures</a:t>
            </a:r>
            <a:endParaRPr lang="it-IT" sz="1600" dirty="0"/>
          </a:p>
        </p:txBody>
      </p:sp>
      <p:sp>
        <p:nvSpPr>
          <p:cNvPr id="8" name="Rettangolo 7">
            <a:extLst>
              <a:ext uri="{FF2B5EF4-FFF2-40B4-BE49-F238E27FC236}">
                <a16:creationId xmlns:a16="http://schemas.microsoft.com/office/drawing/2014/main" id="{60BFF1F7-FD93-2243-A9BE-AB83B5988887}"/>
              </a:ext>
            </a:extLst>
          </p:cNvPr>
          <p:cNvSpPr/>
          <p:nvPr/>
        </p:nvSpPr>
        <p:spPr>
          <a:xfrm>
            <a:off x="658629" y="1936226"/>
            <a:ext cx="1987993" cy="1077218"/>
          </a:xfrm>
          <a:prstGeom prst="rect">
            <a:avLst/>
          </a:prstGeom>
        </p:spPr>
        <p:txBody>
          <a:bodyPr wrap="square">
            <a:spAutoFit/>
          </a:bodyPr>
          <a:lstStyle/>
          <a:p>
            <a:r>
              <a:rPr lang="it-IT" sz="1600" dirty="0"/>
              <a:t>Simulate </a:t>
            </a:r>
            <a:br>
              <a:rPr lang="it-IT" sz="1600" dirty="0"/>
            </a:br>
            <a:r>
              <a:rPr lang="it-IT" sz="1600" b="1" dirty="0" err="1"/>
              <a:t>Epidemics</a:t>
            </a:r>
            <a:r>
              <a:rPr lang="it-IT" sz="1600" dirty="0"/>
              <a:t> and </a:t>
            </a:r>
          </a:p>
          <a:p>
            <a:r>
              <a:rPr lang="it-IT" sz="1600" b="1" dirty="0"/>
              <a:t>Opinion Dynamics </a:t>
            </a:r>
            <a:br>
              <a:rPr lang="it-IT" sz="1600" b="1" dirty="0"/>
            </a:br>
            <a:r>
              <a:rPr lang="it-IT" sz="1600" dirty="0" err="1"/>
              <a:t>processes</a:t>
            </a:r>
            <a:endParaRPr lang="it-IT" sz="1600" dirty="0"/>
          </a:p>
        </p:txBody>
      </p:sp>
      <p:pic>
        <p:nvPicPr>
          <p:cNvPr id="12" name="Immagine 11">
            <a:extLst>
              <a:ext uri="{FF2B5EF4-FFF2-40B4-BE49-F238E27FC236}">
                <a16:creationId xmlns:a16="http://schemas.microsoft.com/office/drawing/2014/main" id="{A22D4FB3-F3AF-7D44-A52A-8D836F07E045}"/>
              </a:ext>
            </a:extLst>
          </p:cNvPr>
          <p:cNvPicPr>
            <a:picLocks noChangeAspect="1"/>
          </p:cNvPicPr>
          <p:nvPr/>
        </p:nvPicPr>
        <p:blipFill>
          <a:blip r:embed="rId7"/>
          <a:stretch>
            <a:fillRect/>
          </a:stretch>
        </p:blipFill>
        <p:spPr>
          <a:xfrm>
            <a:off x="6508360" y="1488074"/>
            <a:ext cx="5074176" cy="4695873"/>
          </a:xfrm>
          <a:prstGeom prst="rect">
            <a:avLst/>
          </a:prstGeom>
        </p:spPr>
      </p:pic>
      <p:pic>
        <p:nvPicPr>
          <p:cNvPr id="24" name="Immagine 23">
            <a:extLst>
              <a:ext uri="{FF2B5EF4-FFF2-40B4-BE49-F238E27FC236}">
                <a16:creationId xmlns:a16="http://schemas.microsoft.com/office/drawing/2014/main" id="{C7324967-4533-684D-A157-D6A354B7A20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94600" l="3000" r="90400">
                        <a14:foregroundMark x1="42600" y1="27600" x2="63000" y2="18000"/>
                        <a14:foregroundMark x1="53400" y1="19200" x2="84600" y2="28800"/>
                        <a14:foregroundMark x1="58200" y1="10800" x2="90600" y2="21600"/>
                        <a14:foregroundMark x1="65400" y1="10800" x2="70200" y2="12000"/>
                        <a14:foregroundMark x1="65400" y1="12000" x2="69000" y2="0"/>
                        <a14:foregroundMark x1="43800" y1="43200" x2="72600" y2="37200"/>
                        <a14:foregroundMark x1="55800" y1="94600" x2="70200" y2="91000"/>
                        <a14:foregroundMark x1="3000" y1="73200" x2="3000" y2="68400"/>
                      </a14:backgroundRemoval>
                    </a14:imgEffect>
                  </a14:imgLayer>
                </a14:imgProps>
              </a:ext>
            </a:extLst>
          </a:blip>
          <a:stretch>
            <a:fillRect/>
          </a:stretch>
        </p:blipFill>
        <p:spPr>
          <a:xfrm>
            <a:off x="7449585" y="5221477"/>
            <a:ext cx="1417109" cy="1417109"/>
          </a:xfrm>
          <a:prstGeom prst="rect">
            <a:avLst/>
          </a:prstGeom>
        </p:spPr>
      </p:pic>
      <p:sp>
        <p:nvSpPr>
          <p:cNvPr id="25" name="Rettangolo 24">
            <a:extLst>
              <a:ext uri="{FF2B5EF4-FFF2-40B4-BE49-F238E27FC236}">
                <a16:creationId xmlns:a16="http://schemas.microsoft.com/office/drawing/2014/main" id="{4D372D66-7E7C-164D-A81A-F9D3CE67B10C}"/>
              </a:ext>
            </a:extLst>
          </p:cNvPr>
          <p:cNvSpPr/>
          <p:nvPr/>
        </p:nvSpPr>
        <p:spPr>
          <a:xfrm>
            <a:off x="8866694" y="6053811"/>
            <a:ext cx="1783091" cy="584775"/>
          </a:xfrm>
          <a:prstGeom prst="rect">
            <a:avLst/>
          </a:prstGeom>
        </p:spPr>
        <p:txBody>
          <a:bodyPr wrap="square">
            <a:spAutoFit/>
          </a:bodyPr>
          <a:lstStyle/>
          <a:p>
            <a:pPr algn="r"/>
            <a:r>
              <a:rPr lang="it-IT" sz="1600" b="1" dirty="0" err="1"/>
              <a:t>Programmatically</a:t>
            </a:r>
            <a:r>
              <a:rPr lang="it-IT" sz="1600" dirty="0"/>
              <a:t> </a:t>
            </a:r>
            <a:br>
              <a:rPr lang="it-IT" sz="1600" dirty="0"/>
            </a:br>
            <a:r>
              <a:rPr lang="it-IT" sz="1600" dirty="0"/>
              <a:t>and </a:t>
            </a:r>
            <a:r>
              <a:rPr lang="it-IT" sz="1600" b="1" dirty="0" err="1"/>
              <a:t>Visually</a:t>
            </a:r>
            <a:r>
              <a:rPr lang="it-IT" sz="1600" dirty="0"/>
              <a:t>!</a:t>
            </a:r>
          </a:p>
        </p:txBody>
      </p:sp>
    </p:spTree>
    <p:extLst>
      <p:ext uri="{BB962C8B-B14F-4D97-AF65-F5344CB8AC3E}">
        <p14:creationId xmlns:p14="http://schemas.microsoft.com/office/powerpoint/2010/main" val="272566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199467" y="169333"/>
            <a:ext cx="5943600" cy="1290136"/>
          </a:xfrm>
        </p:spPr>
        <p:txBody>
          <a:bodyPr>
            <a:normAutofit/>
          </a:bodyPr>
          <a:lstStyle/>
          <a:p>
            <a:pPr algn="l"/>
            <a:r>
              <a:rPr lang="it-IT" sz="3600" dirty="0" err="1">
                <a:solidFill>
                  <a:srgbClr val="C00000"/>
                </a:solidFill>
              </a:rPr>
              <a:t>Available</a:t>
            </a:r>
            <a:r>
              <a:rPr lang="it-IT" sz="3600" dirty="0">
                <a:solidFill>
                  <a:srgbClr val="C00000"/>
                </a:solidFill>
              </a:rPr>
              <a:t> </a:t>
            </a:r>
            <a:r>
              <a:rPr lang="it-IT" sz="3600" dirty="0" err="1">
                <a:solidFill>
                  <a:srgbClr val="C00000"/>
                </a:solidFill>
              </a:rPr>
              <a:t>Models</a:t>
            </a:r>
            <a:endParaRPr lang="it-IT" sz="3600" dirty="0">
              <a:solidFill>
                <a:srgbClr val="C00000"/>
              </a:solidFill>
            </a:endParaRPr>
          </a:p>
        </p:txBody>
      </p:sp>
      <p:sp>
        <p:nvSpPr>
          <p:cNvPr id="7" name="Segnaposto contenuto 6"/>
          <p:cNvSpPr>
            <a:spLocks noGrp="1"/>
          </p:cNvSpPr>
          <p:nvPr>
            <p:ph idx="1"/>
          </p:nvPr>
        </p:nvSpPr>
        <p:spPr>
          <a:xfrm>
            <a:off x="1514432" y="3529458"/>
            <a:ext cx="3572933" cy="2922407"/>
          </a:xfrm>
        </p:spPr>
        <p:txBody>
          <a:bodyPr>
            <a:normAutofit fontScale="92500" lnSpcReduction="10000"/>
          </a:bodyPr>
          <a:lstStyle/>
          <a:p>
            <a:pPr marL="0" indent="0" algn="ctr">
              <a:buNone/>
            </a:pPr>
            <a:r>
              <a:rPr lang="it-IT" b="1" dirty="0" err="1">
                <a:solidFill>
                  <a:srgbClr val="C00000"/>
                </a:solidFill>
              </a:rPr>
              <a:t>Epidemics</a:t>
            </a:r>
            <a:endParaRPr lang="it-IT" b="1" dirty="0">
              <a:solidFill>
                <a:srgbClr val="C00000"/>
              </a:solidFill>
            </a:endParaRPr>
          </a:p>
          <a:p>
            <a:pPr marL="0" indent="0" algn="ctr">
              <a:buNone/>
            </a:pPr>
            <a:r>
              <a:rPr lang="it-IT" sz="1800" dirty="0"/>
              <a:t>(11 </a:t>
            </a:r>
            <a:r>
              <a:rPr lang="it-IT" sz="1800" dirty="0" err="1"/>
              <a:t>Models</a:t>
            </a:r>
            <a:r>
              <a:rPr lang="it-IT" sz="1800" dirty="0"/>
              <a:t>)</a:t>
            </a:r>
          </a:p>
          <a:p>
            <a:pPr marL="0" indent="0" algn="ctr">
              <a:buNone/>
            </a:pPr>
            <a:endParaRPr lang="it-IT" sz="1800" dirty="0"/>
          </a:p>
          <a:p>
            <a:r>
              <a:rPr lang="it-IT" sz="1800" dirty="0"/>
              <a:t>SI / SIS / SIR</a:t>
            </a:r>
          </a:p>
          <a:p>
            <a:r>
              <a:rPr lang="it-IT" sz="1800" dirty="0"/>
              <a:t>SEIS / SEIR /SWIR</a:t>
            </a:r>
          </a:p>
          <a:p>
            <a:r>
              <a:rPr lang="it-IT" sz="1800" dirty="0" err="1"/>
              <a:t>Threshold</a:t>
            </a:r>
            <a:r>
              <a:rPr lang="it-IT" sz="1800" dirty="0"/>
              <a:t> / </a:t>
            </a:r>
            <a:r>
              <a:rPr lang="it-IT" sz="1800" dirty="0" err="1"/>
              <a:t>Profile</a:t>
            </a:r>
            <a:r>
              <a:rPr lang="it-IT" sz="1800" dirty="0"/>
              <a:t> / </a:t>
            </a:r>
            <a:br>
              <a:rPr lang="it-IT" sz="1800" dirty="0"/>
            </a:br>
            <a:r>
              <a:rPr lang="it-IT" sz="1800" dirty="0" err="1"/>
              <a:t>Profile-Threshold</a:t>
            </a:r>
            <a:r>
              <a:rPr lang="it-IT" sz="1800" dirty="0"/>
              <a:t> /</a:t>
            </a:r>
            <a:br>
              <a:rPr lang="it-IT" sz="1800" dirty="0"/>
            </a:br>
            <a:r>
              <a:rPr lang="it-IT" sz="1800" dirty="0" err="1"/>
              <a:t>Threshold-Blocked</a:t>
            </a:r>
            <a:endParaRPr lang="it-IT" sz="1800" dirty="0"/>
          </a:p>
          <a:p>
            <a:r>
              <a:rPr lang="it-IT" sz="1800" dirty="0" err="1"/>
              <a:t>Independent</a:t>
            </a:r>
            <a:r>
              <a:rPr lang="it-IT" sz="1800" dirty="0"/>
              <a:t> </a:t>
            </a:r>
            <a:r>
              <a:rPr lang="it-IT" sz="1800" dirty="0" err="1"/>
              <a:t>Cascades</a:t>
            </a:r>
            <a:endParaRPr lang="it-IT" sz="1800" dirty="0"/>
          </a:p>
          <a:p>
            <a:pPr marL="0" indent="0">
              <a:buNone/>
            </a:pPr>
            <a:endParaRPr lang="it-IT" dirty="0"/>
          </a:p>
        </p:txBody>
      </p:sp>
      <p:sp>
        <p:nvSpPr>
          <p:cNvPr id="8" name="Segnaposto contenuto 6"/>
          <p:cNvSpPr txBox="1">
            <a:spLocks/>
          </p:cNvSpPr>
          <p:nvPr/>
        </p:nvSpPr>
        <p:spPr>
          <a:xfrm>
            <a:off x="7284548" y="1690690"/>
            <a:ext cx="3126914" cy="2648839"/>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buNone/>
            </a:pPr>
            <a:r>
              <a:rPr lang="it-IT" b="1" dirty="0">
                <a:solidFill>
                  <a:srgbClr val="C00000"/>
                </a:solidFill>
              </a:rPr>
              <a:t>Opinion Dynamics</a:t>
            </a:r>
          </a:p>
          <a:p>
            <a:pPr marL="0" indent="0" algn="ctr">
              <a:buNone/>
            </a:pPr>
            <a:r>
              <a:rPr lang="it-IT" dirty="0"/>
              <a:t>(6 </a:t>
            </a:r>
            <a:r>
              <a:rPr lang="it-IT" dirty="0" err="1"/>
              <a:t>Models</a:t>
            </a:r>
            <a:r>
              <a:rPr lang="it-IT" dirty="0"/>
              <a:t>)</a:t>
            </a:r>
          </a:p>
          <a:p>
            <a:pPr marL="0" indent="0" algn="ctr">
              <a:buNone/>
            </a:pPr>
            <a:endParaRPr lang="it-IT" sz="1800" dirty="0"/>
          </a:p>
          <a:p>
            <a:r>
              <a:rPr lang="it-IT" sz="1800" dirty="0" err="1"/>
              <a:t>Majority</a:t>
            </a:r>
            <a:r>
              <a:rPr lang="it-IT" sz="1800" dirty="0"/>
              <a:t> </a:t>
            </a:r>
            <a:r>
              <a:rPr lang="it-IT" sz="1800" dirty="0" err="1"/>
              <a:t>Rule</a:t>
            </a:r>
            <a:endParaRPr lang="it-IT" sz="1800" dirty="0"/>
          </a:p>
          <a:p>
            <a:r>
              <a:rPr lang="it-IT" sz="1800" dirty="0" err="1"/>
              <a:t>Voter</a:t>
            </a:r>
            <a:r>
              <a:rPr lang="it-IT" sz="1800" dirty="0"/>
              <a:t> / </a:t>
            </a:r>
            <a:r>
              <a:rPr lang="it-IT" sz="1800" dirty="0" err="1"/>
              <a:t>Q-Voter</a:t>
            </a:r>
            <a:endParaRPr lang="it-IT" sz="1800" dirty="0"/>
          </a:p>
          <a:p>
            <a:r>
              <a:rPr lang="it-IT" sz="1800" dirty="0" err="1"/>
              <a:t>Sznajd</a:t>
            </a:r>
            <a:endParaRPr lang="it-IT" sz="1800" dirty="0"/>
          </a:p>
          <a:p>
            <a:r>
              <a:rPr lang="it-IT" sz="1800" dirty="0"/>
              <a:t>Cognitive Opinion Dynamics</a:t>
            </a:r>
          </a:p>
          <a:p>
            <a:r>
              <a:rPr lang="it-IT" sz="1800" dirty="0" err="1"/>
              <a:t>Algorithmic</a:t>
            </a:r>
            <a:r>
              <a:rPr lang="it-IT" sz="1800" dirty="0"/>
              <a:t> </a:t>
            </a:r>
            <a:r>
              <a:rPr lang="it-IT" sz="1800" dirty="0" err="1"/>
              <a:t>Bias</a:t>
            </a:r>
            <a:endParaRPr lang="it-IT" sz="1800" dirty="0"/>
          </a:p>
        </p:txBody>
      </p:sp>
      <p:pic>
        <p:nvPicPr>
          <p:cNvPr id="9" name="Immagine 8"/>
          <p:cNvPicPr>
            <a:picLocks noChangeAspect="1"/>
          </p:cNvPicPr>
          <p:nvPr/>
        </p:nvPicPr>
        <p:blipFill>
          <a:blip r:embed="rId3"/>
          <a:stretch>
            <a:fillRect/>
          </a:stretch>
        </p:blipFill>
        <p:spPr>
          <a:xfrm>
            <a:off x="2095432" y="1690690"/>
            <a:ext cx="2104035" cy="1753362"/>
          </a:xfrm>
          <a:prstGeom prst="rect">
            <a:avLst/>
          </a:prstGeom>
        </p:spPr>
      </p:pic>
      <p:pic>
        <p:nvPicPr>
          <p:cNvPr id="10" name="Immagine 9"/>
          <p:cNvPicPr>
            <a:picLocks noChangeAspect="1"/>
          </p:cNvPicPr>
          <p:nvPr/>
        </p:nvPicPr>
        <p:blipFill>
          <a:blip r:embed="rId4"/>
          <a:stretch>
            <a:fillRect/>
          </a:stretch>
        </p:blipFill>
        <p:spPr>
          <a:xfrm>
            <a:off x="7335014" y="3781552"/>
            <a:ext cx="3076448" cy="3076448"/>
          </a:xfrm>
          <a:prstGeom prst="rect">
            <a:avLst/>
          </a:prstGeom>
        </p:spPr>
      </p:pic>
      <p:pic>
        <p:nvPicPr>
          <p:cNvPr id="11" name="Immagine 10">
            <a:extLst>
              <a:ext uri="{FF2B5EF4-FFF2-40B4-BE49-F238E27FC236}">
                <a16:creationId xmlns:a16="http://schemas.microsoft.com/office/drawing/2014/main" id="{D674A3DD-3EC7-914D-950C-84F8482B54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168" y="292786"/>
            <a:ext cx="3766384" cy="1013499"/>
          </a:xfrm>
          <a:prstGeom prst="rect">
            <a:avLst/>
          </a:prstGeom>
        </p:spPr>
      </p:pic>
    </p:spTree>
    <p:extLst>
      <p:ext uri="{BB962C8B-B14F-4D97-AF65-F5344CB8AC3E}">
        <p14:creationId xmlns:p14="http://schemas.microsoft.com/office/powerpoint/2010/main" val="2322532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199466" y="292786"/>
            <a:ext cx="6468533" cy="1166683"/>
          </a:xfrm>
        </p:spPr>
        <p:txBody>
          <a:bodyPr>
            <a:normAutofit/>
          </a:bodyPr>
          <a:lstStyle/>
          <a:p>
            <a:pPr algn="l"/>
            <a:r>
              <a:rPr lang="it-IT" sz="3600" dirty="0">
                <a:solidFill>
                  <a:srgbClr val="C00000"/>
                </a:solidFill>
              </a:rPr>
              <a:t>A single </a:t>
            </a:r>
            <a:r>
              <a:rPr lang="it-IT" sz="3600" dirty="0" err="1">
                <a:solidFill>
                  <a:srgbClr val="C00000"/>
                </a:solidFill>
              </a:rPr>
              <a:t>workflow</a:t>
            </a:r>
            <a:r>
              <a:rPr lang="it-IT" sz="3600" dirty="0">
                <a:solidFill>
                  <a:srgbClr val="C00000"/>
                </a:solidFill>
              </a:rPr>
              <a:t>, </a:t>
            </a:r>
            <a:br>
              <a:rPr lang="it-IT" sz="3600" dirty="0">
                <a:solidFill>
                  <a:srgbClr val="C00000"/>
                </a:solidFill>
              </a:rPr>
            </a:br>
            <a:r>
              <a:rPr lang="it-IT" sz="3600" dirty="0">
                <a:solidFill>
                  <a:srgbClr val="C00000"/>
                </a:solidFill>
              </a:rPr>
              <a:t>	</a:t>
            </a:r>
            <a:r>
              <a:rPr lang="it-IT" sz="3600" dirty="0" err="1">
                <a:solidFill>
                  <a:srgbClr val="C00000"/>
                </a:solidFill>
              </a:rPr>
              <a:t>two</a:t>
            </a:r>
            <a:r>
              <a:rPr lang="it-IT" sz="3600" dirty="0">
                <a:solidFill>
                  <a:srgbClr val="C00000"/>
                </a:solidFill>
              </a:rPr>
              <a:t> </a:t>
            </a:r>
            <a:r>
              <a:rPr lang="it-IT" sz="3600" dirty="0" err="1">
                <a:solidFill>
                  <a:srgbClr val="C00000"/>
                </a:solidFill>
              </a:rPr>
              <a:t>type</a:t>
            </a:r>
            <a:r>
              <a:rPr lang="it-IT" sz="3600" dirty="0">
                <a:solidFill>
                  <a:srgbClr val="C00000"/>
                </a:solidFill>
              </a:rPr>
              <a:t> of </a:t>
            </a:r>
            <a:r>
              <a:rPr lang="it-IT" sz="3600" dirty="0" err="1">
                <a:solidFill>
                  <a:srgbClr val="C00000"/>
                </a:solidFill>
              </a:rPr>
              <a:t>users</a:t>
            </a:r>
            <a:r>
              <a:rPr lang="it-IT" sz="3600" dirty="0">
                <a:solidFill>
                  <a:srgbClr val="C00000"/>
                </a:solidFill>
              </a:rPr>
              <a:t>!</a:t>
            </a:r>
          </a:p>
        </p:txBody>
      </p:sp>
      <p:sp>
        <p:nvSpPr>
          <p:cNvPr id="7" name="Segnaposto contenuto 6"/>
          <p:cNvSpPr>
            <a:spLocks noGrp="1"/>
          </p:cNvSpPr>
          <p:nvPr>
            <p:ph idx="1"/>
          </p:nvPr>
        </p:nvSpPr>
        <p:spPr>
          <a:xfrm>
            <a:off x="524933" y="1886685"/>
            <a:ext cx="5583593" cy="4528398"/>
          </a:xfrm>
        </p:spPr>
        <p:txBody>
          <a:bodyPr>
            <a:normAutofit fontScale="92500" lnSpcReduction="10000"/>
          </a:bodyPr>
          <a:lstStyle/>
          <a:p>
            <a:pPr marL="0" indent="0">
              <a:buNone/>
            </a:pPr>
            <a:r>
              <a:rPr lang="it-IT" sz="2400" dirty="0" err="1"/>
              <a:t>NDlib</a:t>
            </a:r>
            <a:r>
              <a:rPr lang="it-IT" sz="2400" dirty="0"/>
              <a:t> </a:t>
            </a:r>
            <a:r>
              <a:rPr lang="it-IT" sz="2400" dirty="0" err="1"/>
              <a:t>provide</a:t>
            </a:r>
            <a:r>
              <a:rPr lang="it-IT" sz="2400" dirty="0"/>
              <a:t> a common </a:t>
            </a:r>
            <a:r>
              <a:rPr lang="it-IT" sz="2400" dirty="0" err="1"/>
              <a:t>workflow</a:t>
            </a:r>
            <a:r>
              <a:rPr lang="it-IT" sz="2400" dirty="0"/>
              <a:t> to </a:t>
            </a:r>
            <a:r>
              <a:rPr lang="it-IT" sz="2400" dirty="0" err="1"/>
              <a:t>both</a:t>
            </a:r>
            <a:r>
              <a:rPr lang="it-IT" sz="2400" dirty="0"/>
              <a:t> </a:t>
            </a:r>
            <a:r>
              <a:rPr lang="it-IT" sz="2400" dirty="0" err="1"/>
              <a:t>programmers</a:t>
            </a:r>
            <a:r>
              <a:rPr lang="it-IT" sz="2400" dirty="0"/>
              <a:t> and </a:t>
            </a:r>
            <a:r>
              <a:rPr lang="it-IT" sz="2400" dirty="0" err="1"/>
              <a:t>analysts</a:t>
            </a:r>
            <a:r>
              <a:rPr lang="it-IT" sz="2400" dirty="0"/>
              <a:t>:</a:t>
            </a:r>
          </a:p>
          <a:p>
            <a:pPr marL="0" indent="0">
              <a:buNone/>
            </a:pPr>
            <a:endParaRPr lang="it-IT" sz="2400" dirty="0"/>
          </a:p>
          <a:p>
            <a:pPr marL="0" indent="0">
              <a:buNone/>
            </a:pPr>
            <a:r>
              <a:rPr lang="it-IT" sz="2400" b="1" dirty="0">
                <a:solidFill>
                  <a:srgbClr val="C00000"/>
                </a:solidFill>
              </a:rPr>
              <a:t>Programmers</a:t>
            </a:r>
            <a:r>
              <a:rPr lang="it-IT" sz="2400" b="1" dirty="0"/>
              <a:t>:</a:t>
            </a:r>
          </a:p>
          <a:p>
            <a:pPr lvl="1"/>
            <a:r>
              <a:rPr lang="it-IT" sz="2000" dirty="0" err="1"/>
              <a:t>Unified</a:t>
            </a:r>
            <a:r>
              <a:rPr lang="it-IT" sz="2000" dirty="0"/>
              <a:t> </a:t>
            </a:r>
            <a:r>
              <a:rPr lang="it-IT" sz="2000" dirty="0" err="1"/>
              <a:t>interface</a:t>
            </a:r>
            <a:r>
              <a:rPr lang="it-IT" sz="2000" dirty="0"/>
              <a:t> for </a:t>
            </a:r>
            <a:r>
              <a:rPr lang="it-IT" sz="2000" dirty="0" err="1"/>
              <a:t>several</a:t>
            </a:r>
            <a:r>
              <a:rPr lang="it-IT" sz="2000" dirty="0"/>
              <a:t> </a:t>
            </a:r>
            <a:r>
              <a:rPr lang="it-IT" sz="2000" dirty="0" err="1"/>
              <a:t>diffusion</a:t>
            </a:r>
            <a:r>
              <a:rPr lang="it-IT" sz="2000" dirty="0"/>
              <a:t> model </a:t>
            </a:r>
          </a:p>
          <a:p>
            <a:pPr lvl="1"/>
            <a:r>
              <a:rPr lang="it-IT" sz="2000" dirty="0" err="1"/>
              <a:t>Results</a:t>
            </a:r>
            <a:r>
              <a:rPr lang="it-IT" sz="2000" dirty="0"/>
              <a:t> </a:t>
            </a:r>
            <a:r>
              <a:rPr lang="it-IT" sz="2000" dirty="0" err="1"/>
              <a:t>Visualization</a:t>
            </a:r>
            <a:r>
              <a:rPr lang="it-IT" sz="2000" dirty="0"/>
              <a:t> </a:t>
            </a:r>
            <a:r>
              <a:rPr lang="it-IT" sz="2000" dirty="0" err="1"/>
              <a:t>facilities</a:t>
            </a:r>
            <a:endParaRPr lang="it-IT" sz="2000" dirty="0"/>
          </a:p>
          <a:p>
            <a:pPr lvl="1"/>
            <a:r>
              <a:rPr lang="it-IT" sz="2000" dirty="0"/>
              <a:t>I/O </a:t>
            </a:r>
            <a:r>
              <a:rPr lang="it-IT" sz="2000" dirty="0" err="1"/>
              <a:t>standardization</a:t>
            </a:r>
            <a:endParaRPr lang="it-IT" sz="2000" dirty="0"/>
          </a:p>
          <a:p>
            <a:pPr lvl="1"/>
            <a:r>
              <a:rPr lang="it-IT" sz="2000" dirty="0" err="1"/>
              <a:t>Extensibility</a:t>
            </a:r>
            <a:endParaRPr lang="it-IT" sz="2000" dirty="0"/>
          </a:p>
          <a:p>
            <a:pPr lvl="1"/>
            <a:endParaRPr lang="it-IT" sz="2000" dirty="0"/>
          </a:p>
          <a:p>
            <a:pPr marL="0" indent="0">
              <a:buNone/>
            </a:pPr>
            <a:r>
              <a:rPr lang="it-IT" sz="2400" b="1" dirty="0" err="1">
                <a:solidFill>
                  <a:srgbClr val="002060"/>
                </a:solidFill>
              </a:rPr>
              <a:t>Analysts</a:t>
            </a:r>
            <a:r>
              <a:rPr lang="it-IT" sz="2400" b="1" dirty="0"/>
              <a:t>:</a:t>
            </a:r>
          </a:p>
          <a:p>
            <a:pPr lvl="1"/>
            <a:r>
              <a:rPr lang="it-IT" sz="2000" dirty="0"/>
              <a:t>Visual (web-</a:t>
            </a:r>
            <a:r>
              <a:rPr lang="it-IT" sz="2000" dirty="0" err="1"/>
              <a:t>based</a:t>
            </a:r>
            <a:r>
              <a:rPr lang="it-IT" sz="2000" dirty="0"/>
              <a:t>) </a:t>
            </a:r>
            <a:r>
              <a:rPr lang="it-IT" sz="2000" dirty="0" err="1"/>
              <a:t>platform</a:t>
            </a:r>
            <a:endParaRPr lang="it-IT" sz="2000" dirty="0"/>
          </a:p>
          <a:p>
            <a:pPr lvl="1"/>
            <a:r>
              <a:rPr lang="it-IT" sz="2000" dirty="0"/>
              <a:t>Experiment </a:t>
            </a:r>
            <a:r>
              <a:rPr lang="it-IT" sz="2000" dirty="0" err="1"/>
              <a:t>configuration</a:t>
            </a:r>
            <a:r>
              <a:rPr lang="it-IT" sz="2000" dirty="0"/>
              <a:t>/</a:t>
            </a:r>
            <a:r>
              <a:rPr lang="it-IT" sz="2000" dirty="0" err="1"/>
              <a:t>execution</a:t>
            </a:r>
            <a:endParaRPr lang="it-IT" sz="2000" dirty="0"/>
          </a:p>
          <a:p>
            <a:pPr lvl="1"/>
            <a:r>
              <a:rPr lang="it-IT" sz="2000" dirty="0"/>
              <a:t>Analytics </a:t>
            </a:r>
            <a:r>
              <a:rPr lang="it-IT" sz="2000" dirty="0" err="1"/>
              <a:t>as</a:t>
            </a:r>
            <a:r>
              <a:rPr lang="it-IT" sz="2000" dirty="0"/>
              <a:t>-a-service</a:t>
            </a:r>
          </a:p>
        </p:txBody>
      </p:sp>
      <p:graphicFrame>
        <p:nvGraphicFramePr>
          <p:cNvPr id="9" name="Diagramma 8"/>
          <p:cNvGraphicFramePr/>
          <p:nvPr>
            <p:extLst>
              <p:ext uri="{D42A27DB-BD31-4B8C-83A1-F6EECF244321}">
                <p14:modId xmlns:p14="http://schemas.microsoft.com/office/powerpoint/2010/main" val="847670162"/>
              </p:ext>
            </p:extLst>
          </p:nvPr>
        </p:nvGraphicFramePr>
        <p:xfrm>
          <a:off x="6752920" y="1886685"/>
          <a:ext cx="4846413" cy="4655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magine 5">
            <a:extLst>
              <a:ext uri="{FF2B5EF4-FFF2-40B4-BE49-F238E27FC236}">
                <a16:creationId xmlns:a16="http://schemas.microsoft.com/office/drawing/2014/main" id="{31BE018C-CD3A-F146-A093-DD998BAF55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2168" y="292786"/>
            <a:ext cx="3766384" cy="1013499"/>
          </a:xfrm>
          <a:prstGeom prst="rect">
            <a:avLst/>
          </a:prstGeom>
        </p:spPr>
      </p:pic>
    </p:spTree>
    <p:extLst>
      <p:ext uri="{BB962C8B-B14F-4D97-AF65-F5344CB8AC3E}">
        <p14:creationId xmlns:p14="http://schemas.microsoft.com/office/powerpoint/2010/main" val="1066914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284133" y="365127"/>
            <a:ext cx="5755217" cy="1094342"/>
          </a:xfrm>
        </p:spPr>
        <p:txBody>
          <a:bodyPr>
            <a:normAutofit/>
          </a:bodyPr>
          <a:lstStyle/>
          <a:p>
            <a:pPr algn="l"/>
            <a:r>
              <a:rPr lang="it-IT" sz="2800" b="1" dirty="0" err="1">
                <a:solidFill>
                  <a:srgbClr val="C00000"/>
                </a:solidFill>
              </a:rPr>
              <a:t>Programmer</a:t>
            </a:r>
            <a:r>
              <a:rPr lang="it-IT" sz="2800" b="1" dirty="0">
                <a:solidFill>
                  <a:srgbClr val="C00000"/>
                </a:solidFill>
              </a:rPr>
              <a:t>:</a:t>
            </a:r>
            <a:br>
              <a:rPr lang="it-IT" sz="3600" dirty="0">
                <a:solidFill>
                  <a:srgbClr val="C00000"/>
                </a:solidFill>
              </a:rPr>
            </a:br>
            <a:r>
              <a:rPr lang="it-IT" sz="3600" dirty="0">
                <a:solidFill>
                  <a:srgbClr val="C00000"/>
                </a:solidFill>
              </a:rPr>
              <a:t>	</a:t>
            </a:r>
            <a:r>
              <a:rPr lang="it-IT" sz="3200" dirty="0">
                <a:solidFill>
                  <a:srgbClr val="C00000"/>
                </a:solidFill>
              </a:rPr>
              <a:t>SIR Code </a:t>
            </a:r>
            <a:r>
              <a:rPr lang="it-IT" sz="3200" dirty="0" err="1">
                <a:solidFill>
                  <a:srgbClr val="C00000"/>
                </a:solidFill>
              </a:rPr>
              <a:t>Example</a:t>
            </a:r>
            <a:endParaRPr lang="it-IT" sz="3200" dirty="0">
              <a:solidFill>
                <a:srgbClr val="C00000"/>
              </a:solidFill>
            </a:endParaRPr>
          </a:p>
        </p:txBody>
      </p:sp>
      <p:sp>
        <p:nvSpPr>
          <p:cNvPr id="3" name="Segnaposto contenuto 2"/>
          <p:cNvSpPr>
            <a:spLocks noGrp="1"/>
          </p:cNvSpPr>
          <p:nvPr>
            <p:ph idx="1"/>
          </p:nvPr>
        </p:nvSpPr>
        <p:spPr>
          <a:xfrm>
            <a:off x="508001" y="2603554"/>
            <a:ext cx="5588000" cy="3042973"/>
          </a:xfrm>
        </p:spPr>
        <p:txBody>
          <a:bodyPr>
            <a:normAutofit/>
          </a:bodyPr>
          <a:lstStyle/>
          <a:p>
            <a:pPr marL="0" indent="0">
              <a:buNone/>
            </a:pPr>
            <a:r>
              <a:rPr lang="it-IT" sz="2400" dirty="0"/>
              <a:t>A </a:t>
            </a:r>
            <a:r>
              <a:rPr lang="it-IT" sz="2400" dirty="0" err="1"/>
              <a:t>simple</a:t>
            </a:r>
            <a:r>
              <a:rPr lang="it-IT" sz="2400" dirty="0"/>
              <a:t>, </a:t>
            </a:r>
            <a:r>
              <a:rPr lang="it-IT" sz="2400" dirty="0" err="1"/>
              <a:t>unified</a:t>
            </a:r>
            <a:r>
              <a:rPr lang="it-IT" sz="2400" dirty="0"/>
              <a:t>, </a:t>
            </a:r>
            <a:r>
              <a:rPr lang="it-IT" sz="2400" dirty="0" err="1"/>
              <a:t>interface</a:t>
            </a:r>
            <a:r>
              <a:rPr lang="it-IT" sz="2400" dirty="0"/>
              <a:t>:</a:t>
            </a:r>
          </a:p>
          <a:p>
            <a:pPr marL="800100" lvl="1" indent="-457200">
              <a:buFont typeface="+mj-lt"/>
              <a:buAutoNum type="arabicPeriod"/>
            </a:pPr>
            <a:endParaRPr lang="it-IT" sz="2000" dirty="0"/>
          </a:p>
          <a:p>
            <a:pPr lvl="1"/>
            <a:r>
              <a:rPr lang="it-IT" sz="2000" dirty="0" err="1"/>
              <a:t>Load</a:t>
            </a:r>
            <a:r>
              <a:rPr lang="it-IT" sz="2000" dirty="0"/>
              <a:t> the </a:t>
            </a:r>
            <a:r>
              <a:rPr lang="it-IT" sz="2000" dirty="0" err="1"/>
              <a:t>Graph</a:t>
            </a:r>
            <a:endParaRPr lang="it-IT" sz="2000" dirty="0"/>
          </a:p>
          <a:p>
            <a:pPr lvl="1"/>
            <a:r>
              <a:rPr lang="it-IT" sz="2000" dirty="0"/>
              <a:t>Select and </a:t>
            </a:r>
            <a:r>
              <a:rPr lang="it-IT" sz="2000" dirty="0" err="1"/>
              <a:t>configure</a:t>
            </a:r>
            <a:r>
              <a:rPr lang="it-IT" sz="2000" dirty="0"/>
              <a:t> the model</a:t>
            </a:r>
          </a:p>
          <a:p>
            <a:pPr lvl="1"/>
            <a:r>
              <a:rPr lang="it-IT" sz="2000" dirty="0" err="1"/>
              <a:t>Run</a:t>
            </a:r>
            <a:r>
              <a:rPr lang="it-IT" sz="2000" dirty="0"/>
              <a:t> the </a:t>
            </a:r>
            <a:r>
              <a:rPr lang="it-IT" sz="2000" dirty="0" err="1"/>
              <a:t>simulation</a:t>
            </a:r>
            <a:endParaRPr lang="it-IT" sz="2000" dirty="0"/>
          </a:p>
          <a:p>
            <a:pPr lvl="1"/>
            <a:endParaRPr lang="it-IT" sz="2000" dirty="0"/>
          </a:p>
          <a:p>
            <a:pPr marL="0" indent="0">
              <a:buNone/>
            </a:pPr>
            <a:r>
              <a:rPr lang="it-IT" sz="2400" dirty="0" err="1"/>
              <a:t>All</a:t>
            </a:r>
            <a:r>
              <a:rPr lang="it-IT" sz="2400" dirty="0"/>
              <a:t> </a:t>
            </a:r>
            <a:r>
              <a:rPr lang="it-IT" sz="2400" dirty="0" err="1"/>
              <a:t>models</a:t>
            </a:r>
            <a:r>
              <a:rPr lang="it-IT" sz="2400" dirty="0"/>
              <a:t> </a:t>
            </a:r>
            <a:r>
              <a:rPr lang="it-IT" sz="2400" dirty="0" err="1"/>
              <a:t>follow</a:t>
            </a:r>
            <a:r>
              <a:rPr lang="it-IT" sz="2400" dirty="0"/>
              <a:t> the </a:t>
            </a:r>
            <a:r>
              <a:rPr lang="it-IT" sz="2400" dirty="0" err="1"/>
              <a:t>same</a:t>
            </a:r>
            <a:r>
              <a:rPr lang="it-IT" sz="2400" dirty="0"/>
              <a:t> </a:t>
            </a:r>
            <a:r>
              <a:rPr lang="it-IT" sz="2400" dirty="0" err="1"/>
              <a:t>programmatic</a:t>
            </a:r>
            <a:r>
              <a:rPr lang="it-IT" sz="2400" dirty="0"/>
              <a:t> pattern and produce </a:t>
            </a:r>
            <a:r>
              <a:rPr lang="it-IT" sz="2400" dirty="0" err="1"/>
              <a:t>standardized</a:t>
            </a:r>
            <a:r>
              <a:rPr lang="it-IT" sz="2400" dirty="0"/>
              <a:t> </a:t>
            </a:r>
            <a:r>
              <a:rPr lang="it-IT" sz="2400" dirty="0" err="1"/>
              <a:t>results</a:t>
            </a:r>
            <a:endParaRPr lang="it-IT" sz="2400" dirty="0"/>
          </a:p>
        </p:txBody>
      </p:sp>
      <p:pic>
        <p:nvPicPr>
          <p:cNvPr id="7" name="Immagin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124" y="2274092"/>
            <a:ext cx="4752077" cy="3701895"/>
          </a:xfrm>
          <a:prstGeom prst="rect">
            <a:avLst/>
          </a:prstGeom>
        </p:spPr>
      </p:pic>
      <p:pic>
        <p:nvPicPr>
          <p:cNvPr id="6" name="Immagine 5">
            <a:extLst>
              <a:ext uri="{FF2B5EF4-FFF2-40B4-BE49-F238E27FC236}">
                <a16:creationId xmlns:a16="http://schemas.microsoft.com/office/drawing/2014/main" id="{54ADCB2F-564E-4541-972A-6B5784A45E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168" y="292786"/>
            <a:ext cx="3766384" cy="1013499"/>
          </a:xfrm>
          <a:prstGeom prst="rect">
            <a:avLst/>
          </a:prstGeom>
        </p:spPr>
      </p:pic>
    </p:spTree>
    <p:extLst>
      <p:ext uri="{BB962C8B-B14F-4D97-AF65-F5344CB8AC3E}">
        <p14:creationId xmlns:p14="http://schemas.microsoft.com/office/powerpoint/2010/main" val="3558993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o 10"/>
          <p:cNvGrpSpPr/>
          <p:nvPr/>
        </p:nvGrpSpPr>
        <p:grpSpPr>
          <a:xfrm>
            <a:off x="4622800" y="1649164"/>
            <a:ext cx="7298267" cy="5208836"/>
            <a:chOff x="2516180" y="1566961"/>
            <a:chExt cx="6519107" cy="4884107"/>
          </a:xfrm>
        </p:grpSpPr>
        <p:pic>
          <p:nvPicPr>
            <p:cNvPr id="7" name="Immagin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424" y="1566961"/>
              <a:ext cx="3213549" cy="2410162"/>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4022" y="1604539"/>
              <a:ext cx="3161402" cy="2371052"/>
            </a:xfrm>
            <a:prstGeom prst="rect">
              <a:avLst/>
            </a:prstGeom>
          </p:spPr>
        </p:pic>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6180" y="4001294"/>
              <a:ext cx="3266365" cy="2449774"/>
            </a:xfrm>
            <a:prstGeom prst="rect">
              <a:avLst/>
            </a:prstGeom>
          </p:spPr>
        </p:pic>
        <p:pic>
          <p:nvPicPr>
            <p:cNvPr id="10" name="Immagin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6231" y="3938664"/>
              <a:ext cx="3349056" cy="2511793"/>
            </a:xfrm>
            <a:prstGeom prst="rect">
              <a:avLst/>
            </a:prstGeom>
          </p:spPr>
        </p:pic>
      </p:grpSp>
      <p:sp>
        <p:nvSpPr>
          <p:cNvPr id="2" name="Titolo 1"/>
          <p:cNvSpPr>
            <a:spLocks noGrp="1"/>
          </p:cNvSpPr>
          <p:nvPr>
            <p:ph type="title"/>
          </p:nvPr>
        </p:nvSpPr>
        <p:spPr>
          <a:xfrm>
            <a:off x="4250267" y="259782"/>
            <a:ext cx="5772150" cy="1094342"/>
          </a:xfrm>
        </p:spPr>
        <p:txBody>
          <a:bodyPr>
            <a:normAutofit/>
          </a:bodyPr>
          <a:lstStyle/>
          <a:p>
            <a:pPr algn="l"/>
            <a:r>
              <a:rPr lang="it-IT" sz="2800" b="1" dirty="0" err="1">
                <a:solidFill>
                  <a:srgbClr val="C00000"/>
                </a:solidFill>
              </a:rPr>
              <a:t>Programmer</a:t>
            </a:r>
            <a:r>
              <a:rPr lang="it-IT" sz="2800" b="1" dirty="0">
                <a:solidFill>
                  <a:srgbClr val="C00000"/>
                </a:solidFill>
              </a:rPr>
              <a:t>:</a:t>
            </a:r>
            <a:r>
              <a:rPr lang="it-IT" sz="2800" dirty="0">
                <a:solidFill>
                  <a:srgbClr val="C00000"/>
                </a:solidFill>
              </a:rPr>
              <a:t> </a:t>
            </a:r>
            <a:br>
              <a:rPr lang="it-IT" sz="3600" dirty="0">
                <a:solidFill>
                  <a:srgbClr val="C00000"/>
                </a:solidFill>
              </a:rPr>
            </a:br>
            <a:r>
              <a:rPr lang="it-IT" sz="3600" dirty="0">
                <a:solidFill>
                  <a:srgbClr val="C00000"/>
                </a:solidFill>
              </a:rPr>
              <a:t>	</a:t>
            </a:r>
            <a:r>
              <a:rPr lang="it-IT" sz="3200" dirty="0">
                <a:solidFill>
                  <a:srgbClr val="C00000"/>
                </a:solidFill>
              </a:rPr>
              <a:t>Visual Analysis</a:t>
            </a:r>
          </a:p>
        </p:txBody>
      </p:sp>
      <p:sp>
        <p:nvSpPr>
          <p:cNvPr id="3" name="Segnaposto contenuto 2"/>
          <p:cNvSpPr>
            <a:spLocks noGrp="1"/>
          </p:cNvSpPr>
          <p:nvPr>
            <p:ph idx="1"/>
          </p:nvPr>
        </p:nvSpPr>
        <p:spPr>
          <a:xfrm>
            <a:off x="558800" y="1973976"/>
            <a:ext cx="4373108" cy="4447065"/>
          </a:xfrm>
        </p:spPr>
        <p:txBody>
          <a:bodyPr>
            <a:normAutofit/>
          </a:bodyPr>
          <a:lstStyle/>
          <a:p>
            <a:pPr marL="0" indent="0">
              <a:buNone/>
            </a:pPr>
            <a:r>
              <a:rPr lang="it-IT" sz="2400" dirty="0" err="1">
                <a:solidFill>
                  <a:srgbClr val="C00000"/>
                </a:solidFill>
              </a:rPr>
              <a:t>NDlib</a:t>
            </a:r>
            <a:r>
              <a:rPr lang="it-IT" sz="2400" dirty="0">
                <a:solidFill>
                  <a:srgbClr val="C00000"/>
                </a:solidFill>
              </a:rPr>
              <a:t> </a:t>
            </a:r>
            <a:r>
              <a:rPr lang="it-IT" sz="2400" dirty="0" err="1"/>
              <a:t>implements</a:t>
            </a:r>
            <a:r>
              <a:rPr lang="it-IT" sz="2400" dirty="0"/>
              <a:t> </a:t>
            </a:r>
            <a:r>
              <a:rPr lang="it-IT" sz="2400" dirty="0" err="1"/>
              <a:t>visualization</a:t>
            </a:r>
            <a:r>
              <a:rPr lang="it-IT" sz="2400" dirty="0"/>
              <a:t> </a:t>
            </a:r>
            <a:r>
              <a:rPr lang="it-IT" sz="2400" dirty="0" err="1"/>
              <a:t>facilities</a:t>
            </a:r>
            <a:endParaRPr lang="it-IT" sz="2400" dirty="0"/>
          </a:p>
          <a:p>
            <a:pPr marL="0" indent="0">
              <a:buNone/>
            </a:pPr>
            <a:endParaRPr lang="it-IT" sz="2400" b="1" dirty="0"/>
          </a:p>
          <a:p>
            <a:pPr marL="0" indent="0">
              <a:buNone/>
            </a:pPr>
            <a:r>
              <a:rPr lang="it-IT" sz="2400" b="1" dirty="0"/>
              <a:t>Base </a:t>
            </a:r>
            <a:r>
              <a:rPr lang="it-IT" sz="2400" b="1" dirty="0" err="1"/>
              <a:t>Viz</a:t>
            </a:r>
            <a:endParaRPr lang="it-IT" sz="2400" b="1" dirty="0"/>
          </a:p>
          <a:p>
            <a:pPr lvl="1"/>
            <a:r>
              <a:rPr lang="it-IT" sz="2000" dirty="0" err="1"/>
              <a:t>Diffusion</a:t>
            </a:r>
            <a:r>
              <a:rPr lang="it-IT" sz="2000" dirty="0"/>
              <a:t> Trends</a:t>
            </a:r>
          </a:p>
          <a:p>
            <a:pPr lvl="1"/>
            <a:r>
              <a:rPr lang="it-IT" sz="2000" dirty="0" err="1"/>
              <a:t>Prevelence</a:t>
            </a:r>
            <a:r>
              <a:rPr lang="it-IT" sz="2000" dirty="0"/>
              <a:t> </a:t>
            </a:r>
          </a:p>
          <a:p>
            <a:pPr marL="0" indent="0">
              <a:buNone/>
            </a:pPr>
            <a:endParaRPr lang="it-IT" sz="2400" dirty="0"/>
          </a:p>
          <a:p>
            <a:pPr marL="0" indent="0">
              <a:buNone/>
            </a:pPr>
            <a:r>
              <a:rPr lang="it-IT" sz="2400" b="1" dirty="0"/>
              <a:t>Advanced </a:t>
            </a:r>
            <a:r>
              <a:rPr lang="it-IT" sz="2400" b="1" dirty="0" err="1"/>
              <a:t>Viz</a:t>
            </a:r>
            <a:endParaRPr lang="it-IT" sz="2400" b="1" dirty="0"/>
          </a:p>
          <a:p>
            <a:pPr lvl="1"/>
            <a:r>
              <a:rPr lang="it-IT" sz="2000" dirty="0"/>
              <a:t>Compare </a:t>
            </a:r>
            <a:r>
              <a:rPr lang="it-IT" sz="2000" dirty="0" err="1"/>
              <a:t>Models</a:t>
            </a:r>
            <a:endParaRPr lang="it-IT" sz="2000" dirty="0"/>
          </a:p>
          <a:p>
            <a:pPr lvl="1"/>
            <a:r>
              <a:rPr lang="it-IT" sz="2000" dirty="0"/>
              <a:t>Multiple </a:t>
            </a:r>
            <a:r>
              <a:rPr lang="it-IT" sz="2000" dirty="0" err="1"/>
              <a:t>Run</a:t>
            </a:r>
            <a:endParaRPr lang="it-IT" sz="2000" dirty="0"/>
          </a:p>
        </p:txBody>
      </p:sp>
      <p:pic>
        <p:nvPicPr>
          <p:cNvPr id="13" name="Immagine 12">
            <a:extLst>
              <a:ext uri="{FF2B5EF4-FFF2-40B4-BE49-F238E27FC236}">
                <a16:creationId xmlns:a16="http://schemas.microsoft.com/office/drawing/2014/main" id="{FA7756DC-CD92-BF48-8362-ECF3E95C86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168" y="292786"/>
            <a:ext cx="3766384" cy="1013499"/>
          </a:xfrm>
          <a:prstGeom prst="rect">
            <a:avLst/>
          </a:prstGeom>
        </p:spPr>
      </p:pic>
    </p:spTree>
    <p:extLst>
      <p:ext uri="{BB962C8B-B14F-4D97-AF65-F5344CB8AC3E}">
        <p14:creationId xmlns:p14="http://schemas.microsoft.com/office/powerpoint/2010/main" val="391038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193218" y="246905"/>
            <a:ext cx="4629150" cy="1094342"/>
          </a:xfrm>
        </p:spPr>
        <p:txBody>
          <a:bodyPr>
            <a:normAutofit/>
          </a:bodyPr>
          <a:lstStyle/>
          <a:p>
            <a:pPr algn="l"/>
            <a:r>
              <a:rPr lang="it-IT" sz="2800" b="1" dirty="0" err="1">
                <a:solidFill>
                  <a:srgbClr val="C00000"/>
                </a:solidFill>
              </a:rPr>
              <a:t>Programmer</a:t>
            </a:r>
            <a:r>
              <a:rPr lang="it-IT" sz="2800" b="1" dirty="0">
                <a:solidFill>
                  <a:srgbClr val="C00000"/>
                </a:solidFill>
              </a:rPr>
              <a:t>:</a:t>
            </a:r>
            <a:r>
              <a:rPr lang="it-IT" sz="2800" dirty="0">
                <a:solidFill>
                  <a:srgbClr val="C00000"/>
                </a:solidFill>
              </a:rPr>
              <a:t> </a:t>
            </a:r>
            <a:br>
              <a:rPr lang="it-IT" sz="3200" dirty="0">
                <a:solidFill>
                  <a:srgbClr val="C00000"/>
                </a:solidFill>
              </a:rPr>
            </a:br>
            <a:r>
              <a:rPr lang="it-IT" sz="3200" dirty="0">
                <a:solidFill>
                  <a:srgbClr val="C00000"/>
                </a:solidFill>
              </a:rPr>
              <a:t>	Remote </a:t>
            </a:r>
            <a:r>
              <a:rPr lang="it-IT" sz="3200" dirty="0" err="1">
                <a:solidFill>
                  <a:srgbClr val="C00000"/>
                </a:solidFill>
              </a:rPr>
              <a:t>Experiments</a:t>
            </a:r>
            <a:endParaRPr lang="it-IT" sz="3200" dirty="0">
              <a:solidFill>
                <a:srgbClr val="C00000"/>
              </a:solidFill>
            </a:endParaRPr>
          </a:p>
        </p:txBody>
      </p:sp>
      <p:sp>
        <p:nvSpPr>
          <p:cNvPr id="3" name="Segnaposto contenuto 2"/>
          <p:cNvSpPr>
            <a:spLocks noGrp="1"/>
          </p:cNvSpPr>
          <p:nvPr>
            <p:ph idx="1"/>
          </p:nvPr>
        </p:nvSpPr>
        <p:spPr>
          <a:xfrm>
            <a:off x="524934" y="2235201"/>
            <a:ext cx="6536265" cy="3894666"/>
          </a:xfrm>
        </p:spPr>
        <p:txBody>
          <a:bodyPr>
            <a:normAutofit/>
          </a:bodyPr>
          <a:lstStyle/>
          <a:p>
            <a:pPr marL="0" indent="0">
              <a:lnSpc>
                <a:spcPct val="100000"/>
              </a:lnSpc>
              <a:spcBef>
                <a:spcPts val="0"/>
              </a:spcBef>
              <a:buNone/>
              <a:defRPr/>
            </a:pPr>
            <a:r>
              <a:rPr lang="it-IT" sz="2400" dirty="0" err="1">
                <a:solidFill>
                  <a:srgbClr val="C00000"/>
                </a:solidFill>
              </a:rPr>
              <a:t>NDlib</a:t>
            </a:r>
            <a:r>
              <a:rPr lang="it-IT" sz="2400" dirty="0">
                <a:solidFill>
                  <a:schemeClr val="accent2"/>
                </a:solidFill>
              </a:rPr>
              <a:t> </a:t>
            </a:r>
            <a:r>
              <a:rPr lang="it-IT" sz="2400" dirty="0" err="1"/>
              <a:t>offers</a:t>
            </a:r>
            <a:r>
              <a:rPr lang="it-IT" sz="2400" dirty="0"/>
              <a:t> a </a:t>
            </a:r>
            <a:r>
              <a:rPr lang="it-IT" sz="2400" b="1" dirty="0"/>
              <a:t>remote </a:t>
            </a:r>
            <a:r>
              <a:rPr lang="it-IT" sz="2400" b="1" dirty="0" err="1"/>
              <a:t>experiment</a:t>
            </a:r>
            <a:r>
              <a:rPr lang="it-IT" sz="2400" b="1" dirty="0"/>
              <a:t> server </a:t>
            </a:r>
            <a:r>
              <a:rPr lang="it-IT" sz="2400" dirty="0" err="1"/>
              <a:t>that</a:t>
            </a:r>
            <a:r>
              <a:rPr lang="it-IT" sz="2400" dirty="0"/>
              <a:t>, </a:t>
            </a:r>
            <a:r>
              <a:rPr lang="it-IT" sz="2400" dirty="0" err="1"/>
              <a:t>using</a:t>
            </a:r>
            <a:r>
              <a:rPr lang="it-IT" sz="2400" dirty="0"/>
              <a:t> a REST-full API, </a:t>
            </a:r>
            <a:r>
              <a:rPr lang="it-IT" sz="2400" dirty="0" err="1"/>
              <a:t>allows</a:t>
            </a:r>
            <a:r>
              <a:rPr lang="it-IT" sz="2400" dirty="0"/>
              <a:t> to:</a:t>
            </a:r>
          </a:p>
          <a:p>
            <a:pPr marL="0" indent="0">
              <a:lnSpc>
                <a:spcPct val="100000"/>
              </a:lnSpc>
              <a:spcBef>
                <a:spcPts val="0"/>
              </a:spcBef>
              <a:buNone/>
              <a:defRPr/>
            </a:pPr>
            <a:endParaRPr lang="it-IT" sz="2400" dirty="0"/>
          </a:p>
          <a:p>
            <a:pPr lvl="1">
              <a:lnSpc>
                <a:spcPct val="100000"/>
              </a:lnSpc>
              <a:spcBef>
                <a:spcPts val="0"/>
              </a:spcBef>
            </a:pPr>
            <a:r>
              <a:rPr lang="it-IT" sz="2000" dirty="0"/>
              <a:t>Create </a:t>
            </a:r>
            <a:r>
              <a:rPr lang="it-IT" sz="2000" dirty="0" err="1"/>
              <a:t>Ndlib</a:t>
            </a:r>
            <a:r>
              <a:rPr lang="it-IT" sz="2000" dirty="0"/>
              <a:t> </a:t>
            </a:r>
            <a:r>
              <a:rPr lang="it-IT" sz="2000" dirty="0" err="1"/>
              <a:t>experiments</a:t>
            </a:r>
            <a:endParaRPr lang="it-IT" sz="2000" dirty="0"/>
          </a:p>
          <a:p>
            <a:pPr lvl="1">
              <a:lnSpc>
                <a:spcPct val="100000"/>
              </a:lnSpc>
              <a:spcBef>
                <a:spcPts val="0"/>
              </a:spcBef>
            </a:pPr>
            <a:r>
              <a:rPr lang="it-IT" sz="2000" dirty="0" err="1"/>
              <a:t>Configure</a:t>
            </a:r>
            <a:r>
              <a:rPr lang="it-IT" sz="2000" dirty="0"/>
              <a:t> </a:t>
            </a:r>
            <a:r>
              <a:rPr lang="it-IT" sz="2000" dirty="0" err="1"/>
              <a:t>them</a:t>
            </a:r>
            <a:endParaRPr lang="it-IT" sz="2000" dirty="0"/>
          </a:p>
          <a:p>
            <a:pPr lvl="1">
              <a:lnSpc>
                <a:spcPct val="100000"/>
              </a:lnSpc>
              <a:spcBef>
                <a:spcPts val="0"/>
              </a:spcBef>
            </a:pPr>
            <a:r>
              <a:rPr lang="it-IT" sz="2000" dirty="0" err="1"/>
              <a:t>Execute</a:t>
            </a:r>
            <a:r>
              <a:rPr lang="it-IT" sz="2000" dirty="0"/>
              <a:t> </a:t>
            </a:r>
            <a:r>
              <a:rPr lang="it-IT" sz="2000" dirty="0" err="1"/>
              <a:t>them</a:t>
            </a:r>
            <a:r>
              <a:rPr lang="it-IT" sz="2000" dirty="0"/>
              <a:t> </a:t>
            </a:r>
            <a:r>
              <a:rPr lang="it-IT" sz="2000" dirty="0" err="1"/>
              <a:t>remotely</a:t>
            </a:r>
            <a:endParaRPr lang="it-IT" sz="2000" dirty="0"/>
          </a:p>
          <a:p>
            <a:pPr lvl="1">
              <a:lnSpc>
                <a:spcPct val="100000"/>
              </a:lnSpc>
              <a:spcBef>
                <a:spcPts val="0"/>
              </a:spcBef>
            </a:pPr>
            <a:endParaRPr lang="it-IT" sz="2000" dirty="0"/>
          </a:p>
          <a:p>
            <a:pPr marL="0" indent="0">
              <a:lnSpc>
                <a:spcPct val="100000"/>
              </a:lnSpc>
              <a:spcBef>
                <a:spcPts val="0"/>
              </a:spcBef>
              <a:buNone/>
            </a:pPr>
            <a:r>
              <a:rPr lang="it-IT" sz="2400" dirty="0" err="1">
                <a:solidFill>
                  <a:srgbClr val="C00000"/>
                </a:solidFill>
              </a:rPr>
              <a:t>NDlib</a:t>
            </a:r>
            <a:r>
              <a:rPr lang="it-IT" sz="2400" dirty="0">
                <a:solidFill>
                  <a:srgbClr val="C00000"/>
                </a:solidFill>
              </a:rPr>
              <a:t>-REST</a:t>
            </a:r>
            <a:r>
              <a:rPr lang="it-IT" sz="2400" dirty="0"/>
              <a:t> </a:t>
            </a:r>
            <a:r>
              <a:rPr lang="it-IT" sz="2400" dirty="0" err="1"/>
              <a:t>aims</a:t>
            </a:r>
            <a:r>
              <a:rPr lang="it-IT" sz="2400" dirty="0"/>
              <a:t> to:</a:t>
            </a:r>
          </a:p>
          <a:p>
            <a:pPr marL="0" indent="0">
              <a:lnSpc>
                <a:spcPct val="100000"/>
              </a:lnSpc>
              <a:spcBef>
                <a:spcPts val="0"/>
              </a:spcBef>
              <a:buNone/>
            </a:pPr>
            <a:endParaRPr lang="it-IT" sz="2400" dirty="0"/>
          </a:p>
          <a:p>
            <a:pPr marL="800100" lvl="1" indent="-457200">
              <a:lnSpc>
                <a:spcPct val="100000"/>
              </a:lnSpc>
              <a:spcBef>
                <a:spcPts val="0"/>
              </a:spcBef>
              <a:buFont typeface="+mj-lt"/>
              <a:buAutoNum type="arabicPeriod"/>
            </a:pPr>
            <a:r>
              <a:rPr lang="it-IT" sz="2000" dirty="0" err="1"/>
              <a:t>Decouple</a:t>
            </a:r>
            <a:r>
              <a:rPr lang="it-IT" sz="2000" dirty="0"/>
              <a:t> </a:t>
            </a:r>
            <a:r>
              <a:rPr lang="it-IT" sz="2000" dirty="0" err="1"/>
              <a:t>experiment</a:t>
            </a:r>
            <a:r>
              <a:rPr lang="it-IT" sz="2000" dirty="0"/>
              <a:t> </a:t>
            </a:r>
            <a:r>
              <a:rPr lang="it-IT" sz="2000" dirty="0" err="1"/>
              <a:t>definition</a:t>
            </a:r>
            <a:r>
              <a:rPr lang="it-IT" sz="2000" dirty="0"/>
              <a:t>/</a:t>
            </a:r>
            <a:r>
              <a:rPr lang="it-IT" sz="2000" dirty="0" err="1"/>
              <a:t>execution</a:t>
            </a:r>
            <a:endParaRPr lang="it-IT" sz="2000" dirty="0"/>
          </a:p>
          <a:p>
            <a:pPr marL="800100" lvl="1" indent="-457200">
              <a:lnSpc>
                <a:spcPct val="100000"/>
              </a:lnSpc>
              <a:spcBef>
                <a:spcPts val="0"/>
              </a:spcBef>
              <a:buFont typeface="+mj-lt"/>
              <a:buAutoNum type="arabicPeriod"/>
            </a:pPr>
            <a:r>
              <a:rPr lang="it-IT" sz="2000" dirty="0" err="1"/>
              <a:t>Increase</a:t>
            </a:r>
            <a:r>
              <a:rPr lang="it-IT" sz="2000" dirty="0"/>
              <a:t> </a:t>
            </a:r>
            <a:r>
              <a:rPr lang="it-IT" sz="2000" dirty="0" err="1"/>
              <a:t>scalability</a:t>
            </a:r>
            <a:endParaRPr lang="it-IT" sz="2000" dirty="0"/>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5865" y="1341247"/>
            <a:ext cx="4431867" cy="5285924"/>
          </a:xfrm>
          <a:prstGeom prst="rect">
            <a:avLst/>
          </a:prstGeom>
        </p:spPr>
      </p:pic>
      <p:pic>
        <p:nvPicPr>
          <p:cNvPr id="7" name="Immagine 6">
            <a:extLst>
              <a:ext uri="{FF2B5EF4-FFF2-40B4-BE49-F238E27FC236}">
                <a16:creationId xmlns:a16="http://schemas.microsoft.com/office/drawing/2014/main" id="{60C60B70-6D70-3E4D-809B-FF9B62DED2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168" y="292786"/>
            <a:ext cx="3766384" cy="1013499"/>
          </a:xfrm>
          <a:prstGeom prst="rect">
            <a:avLst/>
          </a:prstGeom>
        </p:spPr>
      </p:pic>
    </p:spTree>
    <p:extLst>
      <p:ext uri="{BB962C8B-B14F-4D97-AF65-F5344CB8AC3E}">
        <p14:creationId xmlns:p14="http://schemas.microsoft.com/office/powerpoint/2010/main" val="1278471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324880" y="315961"/>
            <a:ext cx="4529137" cy="1094342"/>
          </a:xfrm>
        </p:spPr>
        <p:txBody>
          <a:bodyPr>
            <a:normAutofit/>
          </a:bodyPr>
          <a:lstStyle/>
          <a:p>
            <a:pPr algn="l"/>
            <a:r>
              <a:rPr lang="it-IT" sz="3200" b="1" dirty="0">
                <a:solidFill>
                  <a:srgbClr val="C00000"/>
                </a:solidFill>
              </a:rPr>
              <a:t>Analyst:</a:t>
            </a:r>
            <a:br>
              <a:rPr lang="it-IT" sz="4000" dirty="0">
                <a:solidFill>
                  <a:srgbClr val="C00000"/>
                </a:solidFill>
              </a:rPr>
            </a:br>
            <a:r>
              <a:rPr lang="it-IT" sz="4000" dirty="0">
                <a:solidFill>
                  <a:srgbClr val="C00000"/>
                </a:solidFill>
              </a:rPr>
              <a:t>	</a:t>
            </a:r>
            <a:r>
              <a:rPr lang="it-IT" sz="3600" dirty="0">
                <a:solidFill>
                  <a:srgbClr val="C00000"/>
                </a:solidFill>
              </a:rPr>
              <a:t>Visual </a:t>
            </a:r>
            <a:r>
              <a:rPr lang="it-IT" sz="3600" dirty="0" err="1">
                <a:solidFill>
                  <a:srgbClr val="C00000"/>
                </a:solidFill>
              </a:rPr>
              <a:t>Simulation</a:t>
            </a:r>
            <a:endParaRPr lang="it-IT" sz="3600" dirty="0">
              <a:solidFill>
                <a:srgbClr val="C00000"/>
              </a:solidFill>
            </a:endParaRPr>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360" y="1476402"/>
            <a:ext cx="7416030" cy="5398531"/>
          </a:xfrm>
          <a:prstGeom prst="rect">
            <a:avLst/>
          </a:prstGeom>
        </p:spPr>
      </p:pic>
      <p:pic>
        <p:nvPicPr>
          <p:cNvPr id="6" name="Immagine 5">
            <a:extLst>
              <a:ext uri="{FF2B5EF4-FFF2-40B4-BE49-F238E27FC236}">
                <a16:creationId xmlns:a16="http://schemas.microsoft.com/office/drawing/2014/main" id="{920CFD96-B091-364A-A438-CB3F4AD6E5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168" y="292786"/>
            <a:ext cx="3766384" cy="1013499"/>
          </a:xfrm>
          <a:prstGeom prst="rect">
            <a:avLst/>
          </a:prstGeom>
        </p:spPr>
      </p:pic>
    </p:spTree>
    <p:extLst>
      <p:ext uri="{BB962C8B-B14F-4D97-AF65-F5344CB8AC3E}">
        <p14:creationId xmlns:p14="http://schemas.microsoft.com/office/powerpoint/2010/main" val="4204385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238838" y="292787"/>
            <a:ext cx="3770629" cy="1013498"/>
          </a:xfrm>
        </p:spPr>
        <p:txBody>
          <a:bodyPr>
            <a:normAutofit/>
          </a:bodyPr>
          <a:lstStyle/>
          <a:p>
            <a:pPr algn="l"/>
            <a:r>
              <a:rPr lang="it-IT" sz="2800" b="1" dirty="0" err="1">
                <a:solidFill>
                  <a:srgbClr val="C00000"/>
                </a:solidFill>
              </a:rPr>
              <a:t>Ndlib</a:t>
            </a:r>
            <a:r>
              <a:rPr lang="it-IT" sz="2800" b="1" dirty="0">
                <a:solidFill>
                  <a:srgbClr val="C00000"/>
                </a:solidFill>
              </a:rPr>
              <a:t> 4.0</a:t>
            </a:r>
            <a:r>
              <a:rPr lang="it-IT" sz="2800" dirty="0">
                <a:solidFill>
                  <a:srgbClr val="C00000"/>
                </a:solidFill>
              </a:rPr>
              <a:t>: </a:t>
            </a:r>
            <a:br>
              <a:rPr lang="it-IT" sz="2800" dirty="0">
                <a:solidFill>
                  <a:srgbClr val="C00000"/>
                </a:solidFill>
              </a:rPr>
            </a:br>
            <a:r>
              <a:rPr lang="it-IT" sz="2800" dirty="0">
                <a:solidFill>
                  <a:srgbClr val="C00000"/>
                </a:solidFill>
              </a:rPr>
              <a:t>Advanced </a:t>
            </a:r>
            <a:r>
              <a:rPr lang="it-IT" sz="2800" dirty="0" err="1">
                <a:solidFill>
                  <a:srgbClr val="C00000"/>
                </a:solidFill>
              </a:rPr>
              <a:t>Features</a:t>
            </a:r>
            <a:r>
              <a:rPr lang="it-IT" sz="2800" dirty="0">
                <a:solidFill>
                  <a:srgbClr val="C00000"/>
                </a:solidFill>
              </a:rPr>
              <a:t> </a:t>
            </a:r>
            <a:endParaRPr lang="it-IT" sz="3200" dirty="0">
              <a:solidFill>
                <a:srgbClr val="C00000"/>
              </a:solidFill>
            </a:endParaRPr>
          </a:p>
        </p:txBody>
      </p:sp>
      <p:sp>
        <p:nvSpPr>
          <p:cNvPr id="3" name="Segnaposto contenuto 2"/>
          <p:cNvSpPr>
            <a:spLocks noGrp="1"/>
          </p:cNvSpPr>
          <p:nvPr>
            <p:ph idx="1"/>
          </p:nvPr>
        </p:nvSpPr>
        <p:spPr>
          <a:xfrm>
            <a:off x="575733" y="2153240"/>
            <a:ext cx="7010400" cy="4315293"/>
          </a:xfrm>
        </p:spPr>
        <p:txBody>
          <a:bodyPr>
            <a:normAutofit/>
          </a:bodyPr>
          <a:lstStyle/>
          <a:p>
            <a:pPr marL="0" indent="0">
              <a:spcBef>
                <a:spcPts val="0"/>
              </a:spcBef>
              <a:buNone/>
              <a:defRPr/>
            </a:pPr>
            <a:r>
              <a:rPr lang="it-IT" sz="2000" b="1" dirty="0">
                <a:solidFill>
                  <a:srgbClr val="C00000"/>
                </a:solidFill>
                <a:latin typeface="Calibri" panose="020F0502020204030204" pitchFamily="34" charset="0"/>
                <a:cs typeface="Calibri" panose="020F0502020204030204" pitchFamily="34" charset="0"/>
              </a:rPr>
              <a:t>Composite model </a:t>
            </a:r>
            <a:r>
              <a:rPr lang="it-IT" sz="2000" b="1" dirty="0" err="1">
                <a:solidFill>
                  <a:srgbClr val="C00000"/>
                </a:solidFill>
                <a:latin typeface="Calibri" panose="020F0502020204030204" pitchFamily="34" charset="0"/>
                <a:cs typeface="Calibri" panose="020F0502020204030204" pitchFamily="34" charset="0"/>
              </a:rPr>
              <a:t>definition</a:t>
            </a:r>
            <a:endParaRPr lang="it-IT" sz="2000" b="1" dirty="0">
              <a:solidFill>
                <a:srgbClr val="C00000"/>
              </a:solidFill>
              <a:latin typeface="Calibri" panose="020F0502020204030204" pitchFamily="34" charset="0"/>
              <a:cs typeface="Calibri" panose="020F0502020204030204" pitchFamily="34" charset="0"/>
            </a:endParaRPr>
          </a:p>
          <a:p>
            <a:pPr lvl="1">
              <a:spcBef>
                <a:spcPts val="0"/>
              </a:spcBef>
              <a:defRPr/>
            </a:pPr>
            <a:r>
              <a:rPr lang="it-IT" sz="1800" dirty="0">
                <a:latin typeface="Calibri" panose="020F0502020204030204" pitchFamily="34" charset="0"/>
                <a:cs typeface="Calibri" panose="020F0502020204030204" pitchFamily="34" charset="0"/>
              </a:rPr>
              <a:t>Design diffusive </a:t>
            </a:r>
            <a:r>
              <a:rPr lang="it-IT" sz="1800" dirty="0" err="1">
                <a:latin typeface="Calibri" panose="020F0502020204030204" pitchFamily="34" charset="0"/>
                <a:cs typeface="Calibri" panose="020F0502020204030204" pitchFamily="34" charset="0"/>
              </a:rPr>
              <a:t>models</a:t>
            </a:r>
            <a:r>
              <a:rPr lang="it-IT" sz="1800" dirty="0">
                <a:latin typeface="Calibri" panose="020F0502020204030204" pitchFamily="34" charset="0"/>
                <a:cs typeface="Calibri" panose="020F0502020204030204" pitchFamily="34" charset="0"/>
              </a:rPr>
              <a:t> </a:t>
            </a:r>
            <a:r>
              <a:rPr lang="it-IT" sz="1800" dirty="0" err="1">
                <a:latin typeface="Calibri" panose="020F0502020204030204" pitchFamily="34" charset="0"/>
                <a:cs typeface="Calibri" panose="020F0502020204030204" pitchFamily="34" charset="0"/>
              </a:rPr>
              <a:t>defining</a:t>
            </a:r>
            <a:r>
              <a:rPr lang="it-IT" sz="1800" dirty="0">
                <a:latin typeface="Calibri" panose="020F0502020204030204" pitchFamily="34" charset="0"/>
                <a:cs typeface="Calibri" panose="020F0502020204030204" pitchFamily="34" charset="0"/>
              </a:rPr>
              <a:t> </a:t>
            </a:r>
            <a:br>
              <a:rPr lang="it-IT" sz="1800" dirty="0">
                <a:latin typeface="Calibri" panose="020F0502020204030204" pitchFamily="34" charset="0"/>
                <a:cs typeface="Calibri" panose="020F0502020204030204" pitchFamily="34" charset="0"/>
              </a:rPr>
            </a:br>
            <a:r>
              <a:rPr lang="it-IT" sz="1800" dirty="0" err="1">
                <a:latin typeface="Calibri" panose="020F0502020204030204" pitchFamily="34" charset="0"/>
                <a:cs typeface="Calibri" panose="020F0502020204030204" pitchFamily="34" charset="0"/>
              </a:rPr>
              <a:t>their</a:t>
            </a:r>
            <a:r>
              <a:rPr lang="it-IT" sz="1800" dirty="0">
                <a:latin typeface="Calibri" panose="020F0502020204030204" pitchFamily="34" charset="0"/>
                <a:cs typeface="Calibri" panose="020F0502020204030204" pitchFamily="34" charset="0"/>
              </a:rPr>
              <a:t> </a:t>
            </a:r>
            <a:r>
              <a:rPr lang="it-IT" sz="1800" dirty="0" err="1">
                <a:latin typeface="Calibri" panose="020F0502020204030204" pitchFamily="34" charset="0"/>
                <a:cs typeface="Calibri" panose="020F0502020204030204" pitchFamily="34" charset="0"/>
              </a:rPr>
              <a:t>transition</a:t>
            </a:r>
            <a:r>
              <a:rPr lang="it-IT" sz="1800" dirty="0">
                <a:latin typeface="Calibri" panose="020F0502020204030204" pitchFamily="34" charset="0"/>
                <a:cs typeface="Calibri" panose="020F0502020204030204" pitchFamily="34" charset="0"/>
              </a:rPr>
              <a:t> </a:t>
            </a:r>
            <a:r>
              <a:rPr lang="it-IT" sz="1800" dirty="0" err="1">
                <a:latin typeface="Calibri" panose="020F0502020204030204" pitchFamily="34" charset="0"/>
                <a:cs typeface="Calibri" panose="020F0502020204030204" pitchFamily="34" charset="0"/>
              </a:rPr>
              <a:t>rules</a:t>
            </a:r>
            <a:r>
              <a:rPr lang="it-IT" sz="1800" dirty="0">
                <a:latin typeface="Calibri" panose="020F0502020204030204" pitchFamily="34" charset="0"/>
                <a:cs typeface="Calibri" panose="020F0502020204030204" pitchFamily="34" charset="0"/>
              </a:rPr>
              <a:t> </a:t>
            </a:r>
            <a:r>
              <a:rPr lang="it-IT" sz="1800" dirty="0" err="1">
                <a:latin typeface="Calibri" panose="020F0502020204030204" pitchFamily="34" charset="0"/>
                <a:cs typeface="Calibri" panose="020F0502020204030204" pitchFamily="34" charset="0"/>
              </a:rPr>
              <a:t>as</a:t>
            </a:r>
            <a:r>
              <a:rPr lang="it-IT" sz="1800" dirty="0">
                <a:latin typeface="Calibri" panose="020F0502020204030204" pitchFamily="34" charset="0"/>
                <a:cs typeface="Calibri" panose="020F0502020204030204" pitchFamily="34" charset="0"/>
              </a:rPr>
              <a:t> </a:t>
            </a:r>
            <a:r>
              <a:rPr lang="it-IT" sz="1800" i="1" dirty="0" err="1">
                <a:latin typeface="Calibri" panose="020F0502020204030204" pitchFamily="34" charset="0"/>
                <a:cs typeface="Calibri" panose="020F0502020204030204" pitchFamily="34" charset="0"/>
              </a:rPr>
              <a:t>trees</a:t>
            </a:r>
            <a:r>
              <a:rPr lang="it-IT" sz="1800" dirty="0">
                <a:latin typeface="Calibri" panose="020F0502020204030204" pitchFamily="34" charset="0"/>
                <a:cs typeface="Calibri" panose="020F0502020204030204" pitchFamily="34" charset="0"/>
              </a:rPr>
              <a:t> of </a:t>
            </a:r>
            <a:br>
              <a:rPr lang="it-IT" sz="1800" dirty="0">
                <a:latin typeface="Calibri" panose="020F0502020204030204" pitchFamily="34" charset="0"/>
                <a:cs typeface="Calibri" panose="020F0502020204030204" pitchFamily="34" charset="0"/>
              </a:rPr>
            </a:br>
            <a:r>
              <a:rPr lang="it-IT" sz="1800" dirty="0" err="1">
                <a:latin typeface="Calibri" panose="020F0502020204030204" pitchFamily="34" charset="0"/>
                <a:cs typeface="Calibri" panose="020F0502020204030204" pitchFamily="34" charset="0"/>
              </a:rPr>
              <a:t>atomic</a:t>
            </a:r>
            <a:r>
              <a:rPr lang="it-IT" sz="1800" dirty="0">
                <a:latin typeface="Calibri" panose="020F0502020204030204" pitchFamily="34" charset="0"/>
                <a:cs typeface="Calibri" panose="020F0502020204030204" pitchFamily="34" charset="0"/>
              </a:rPr>
              <a:t> </a:t>
            </a:r>
            <a:r>
              <a:rPr lang="it-IT" sz="1800" dirty="0" err="1">
                <a:latin typeface="Calibri" panose="020F0502020204030204" pitchFamily="34" charset="0"/>
                <a:cs typeface="Calibri" panose="020F0502020204030204" pitchFamily="34" charset="0"/>
              </a:rPr>
              <a:t>actions</a:t>
            </a:r>
            <a:r>
              <a:rPr lang="it-IT" sz="1800" dirty="0">
                <a:latin typeface="Calibri" panose="020F0502020204030204" pitchFamily="34" charset="0"/>
                <a:cs typeface="Calibri" panose="020F0502020204030204" pitchFamily="34" charset="0"/>
              </a:rPr>
              <a:t> (</a:t>
            </a:r>
            <a:r>
              <a:rPr lang="it-IT" sz="1800" dirty="0" err="1">
                <a:latin typeface="Calibri" panose="020F0502020204030204" pitchFamily="34" charset="0"/>
                <a:cs typeface="Calibri" panose="020F0502020204030204" pitchFamily="34" charset="0"/>
              </a:rPr>
              <a:t>compartments</a:t>
            </a:r>
            <a:r>
              <a:rPr lang="it-IT" sz="1800" dirty="0">
                <a:latin typeface="Calibri" panose="020F0502020204030204" pitchFamily="34" charset="0"/>
                <a:cs typeface="Calibri" panose="020F0502020204030204" pitchFamily="34" charset="0"/>
              </a:rPr>
              <a:t>)</a:t>
            </a:r>
          </a:p>
          <a:p>
            <a:pPr marL="457200" lvl="1" indent="0">
              <a:spcBef>
                <a:spcPts val="0"/>
              </a:spcBef>
              <a:buNone/>
              <a:defRPr/>
            </a:pPr>
            <a:endParaRPr lang="it-IT" sz="1800" dirty="0">
              <a:latin typeface="Calibri" panose="020F0502020204030204" pitchFamily="34" charset="0"/>
              <a:cs typeface="Calibri" panose="020F0502020204030204" pitchFamily="34" charset="0"/>
            </a:endParaRPr>
          </a:p>
          <a:p>
            <a:pPr lvl="1">
              <a:spcBef>
                <a:spcPts val="0"/>
              </a:spcBef>
              <a:defRPr/>
            </a:pPr>
            <a:endParaRPr lang="it-IT" sz="1800" dirty="0">
              <a:latin typeface="Calibri" panose="020F0502020204030204" pitchFamily="34" charset="0"/>
              <a:cs typeface="Calibri" panose="020F0502020204030204" pitchFamily="34" charset="0"/>
            </a:endParaRPr>
          </a:p>
          <a:p>
            <a:pPr marL="0" indent="0">
              <a:spcBef>
                <a:spcPts val="0"/>
              </a:spcBef>
              <a:buNone/>
              <a:defRPr/>
            </a:pPr>
            <a:r>
              <a:rPr lang="it-IT" sz="2000" b="1" dirty="0" err="1">
                <a:solidFill>
                  <a:srgbClr val="C00000"/>
                </a:solidFill>
                <a:latin typeface="Calibri" panose="020F0502020204030204" pitchFamily="34" charset="0"/>
                <a:cs typeface="Calibri" panose="020F0502020204030204" pitchFamily="34" charset="0"/>
              </a:rPr>
              <a:t>Support</a:t>
            </a:r>
            <a:r>
              <a:rPr lang="it-IT" sz="2000" b="1" dirty="0">
                <a:solidFill>
                  <a:srgbClr val="C00000"/>
                </a:solidFill>
                <a:latin typeface="Calibri" panose="020F0502020204030204" pitchFamily="34" charset="0"/>
                <a:cs typeface="Calibri" panose="020F0502020204030204" pitchFamily="34" charset="0"/>
              </a:rPr>
              <a:t> for </a:t>
            </a:r>
            <a:r>
              <a:rPr lang="it-IT" sz="2000" b="1" dirty="0" err="1">
                <a:solidFill>
                  <a:srgbClr val="C00000"/>
                </a:solidFill>
                <a:latin typeface="Calibri" panose="020F0502020204030204" pitchFamily="34" charset="0"/>
                <a:cs typeface="Calibri" panose="020F0502020204030204" pitchFamily="34" charset="0"/>
              </a:rPr>
              <a:t>Dynamic</a:t>
            </a:r>
            <a:r>
              <a:rPr lang="it-IT" sz="2000" b="1" dirty="0">
                <a:solidFill>
                  <a:srgbClr val="C00000"/>
                </a:solidFill>
                <a:latin typeface="Calibri" panose="020F0502020204030204" pitchFamily="34" charset="0"/>
                <a:cs typeface="Calibri" panose="020F0502020204030204" pitchFamily="34" charset="0"/>
              </a:rPr>
              <a:t> Network </a:t>
            </a:r>
            <a:r>
              <a:rPr lang="it-IT" sz="2000" b="1" dirty="0" err="1">
                <a:solidFill>
                  <a:srgbClr val="C00000"/>
                </a:solidFill>
                <a:latin typeface="Calibri" panose="020F0502020204030204" pitchFamily="34" charset="0"/>
                <a:cs typeface="Calibri" panose="020F0502020204030204" pitchFamily="34" charset="0"/>
              </a:rPr>
              <a:t>models</a:t>
            </a:r>
            <a:endParaRPr lang="it-IT" sz="2000" dirty="0">
              <a:solidFill>
                <a:srgbClr val="C00000"/>
              </a:solidFill>
              <a:latin typeface="Calibri" panose="020F0502020204030204" pitchFamily="34" charset="0"/>
              <a:cs typeface="Calibri" panose="020F0502020204030204" pitchFamily="34" charset="0"/>
            </a:endParaRPr>
          </a:p>
          <a:p>
            <a:pPr lvl="1">
              <a:spcBef>
                <a:spcPts val="0"/>
              </a:spcBef>
              <a:defRPr/>
            </a:pPr>
            <a:r>
              <a:rPr lang="it-IT" sz="1800" dirty="0">
                <a:latin typeface="Calibri" panose="020F0502020204030204" pitchFamily="34" charset="0"/>
                <a:cs typeface="Calibri" panose="020F0502020204030204" pitchFamily="34" charset="0"/>
              </a:rPr>
              <a:t>Integration with </a:t>
            </a:r>
            <a:r>
              <a:rPr lang="it-IT" sz="1800" dirty="0" err="1">
                <a:latin typeface="Calibri" panose="020F0502020204030204" pitchFamily="34" charset="0"/>
                <a:cs typeface="Calibri" panose="020F0502020204030204" pitchFamily="34" charset="0"/>
              </a:rPr>
              <a:t>DyNetX</a:t>
            </a:r>
            <a:r>
              <a:rPr lang="it-IT" sz="1800" dirty="0">
                <a:latin typeface="Calibri" panose="020F0502020204030204" pitchFamily="34" charset="0"/>
                <a:cs typeface="Calibri" panose="020F0502020204030204" pitchFamily="34" charset="0"/>
              </a:rPr>
              <a:t> </a:t>
            </a:r>
            <a:br>
              <a:rPr lang="it-IT" sz="1800" dirty="0">
                <a:latin typeface="Calibri" panose="020F0502020204030204" pitchFamily="34" charset="0"/>
                <a:cs typeface="Calibri" panose="020F0502020204030204" pitchFamily="34" charset="0"/>
              </a:rPr>
            </a:br>
            <a:r>
              <a:rPr lang="it-IT" sz="1800" dirty="0">
                <a:latin typeface="Calibri" panose="020F0502020204030204" pitchFamily="34" charset="0"/>
                <a:cs typeface="Calibri" panose="020F0502020204030204" pitchFamily="34" charset="0"/>
              </a:rPr>
              <a:t>(ad-hoc </a:t>
            </a:r>
            <a:r>
              <a:rPr lang="it-IT" sz="1800" dirty="0" err="1">
                <a:latin typeface="Calibri" panose="020F0502020204030204" pitchFamily="34" charset="0"/>
                <a:cs typeface="Calibri" panose="020F0502020204030204" pitchFamily="34" charset="0"/>
              </a:rPr>
              <a:t>library</a:t>
            </a:r>
            <a:r>
              <a:rPr lang="it-IT" sz="1800" dirty="0">
                <a:latin typeface="Calibri" panose="020F0502020204030204" pitchFamily="34" charset="0"/>
                <a:cs typeface="Calibri" panose="020F0502020204030204" pitchFamily="34" charset="0"/>
              </a:rPr>
              <a:t> by CNR-UNIPI)</a:t>
            </a:r>
          </a:p>
          <a:p>
            <a:pPr lvl="1">
              <a:spcBef>
                <a:spcPts val="0"/>
              </a:spcBef>
              <a:defRPr/>
            </a:pPr>
            <a:endParaRPr lang="it-IT" sz="1800" dirty="0">
              <a:latin typeface="Calibri" panose="020F0502020204030204" pitchFamily="34" charset="0"/>
              <a:cs typeface="Calibri" panose="020F0502020204030204" pitchFamily="34" charset="0"/>
            </a:endParaRPr>
          </a:p>
          <a:p>
            <a:pPr marL="0" indent="0">
              <a:buNone/>
              <a:defRPr/>
            </a:pPr>
            <a:r>
              <a:rPr lang="it-IT" sz="2000" b="1" dirty="0">
                <a:solidFill>
                  <a:srgbClr val="C00000"/>
                </a:solidFill>
                <a:latin typeface="Calibri" panose="020F0502020204030204" pitchFamily="34" charset="0"/>
                <a:cs typeface="Calibri" panose="020F0502020204030204" pitchFamily="34" charset="0"/>
              </a:rPr>
              <a:t>NDQL: Network </a:t>
            </a:r>
            <a:r>
              <a:rPr lang="it-IT" sz="2000" b="1" dirty="0" err="1">
                <a:solidFill>
                  <a:srgbClr val="C00000"/>
                </a:solidFill>
                <a:latin typeface="Calibri" panose="020F0502020204030204" pitchFamily="34" charset="0"/>
                <a:cs typeface="Calibri" panose="020F0502020204030204" pitchFamily="34" charset="0"/>
              </a:rPr>
              <a:t>Diffusion</a:t>
            </a:r>
            <a:r>
              <a:rPr lang="it-IT" sz="2000" b="1" dirty="0">
                <a:solidFill>
                  <a:srgbClr val="C00000"/>
                </a:solidFill>
                <a:latin typeface="Calibri" panose="020F0502020204030204" pitchFamily="34" charset="0"/>
                <a:cs typeface="Calibri" panose="020F0502020204030204" pitchFamily="34" charset="0"/>
              </a:rPr>
              <a:t> Query Language</a:t>
            </a:r>
          </a:p>
          <a:p>
            <a:pPr marL="557213" lvl="1" indent="-214313">
              <a:defRPr/>
            </a:pPr>
            <a:r>
              <a:rPr lang="it-IT" sz="1800" dirty="0">
                <a:latin typeface="Calibri" panose="020F0502020204030204" pitchFamily="34" charset="0"/>
                <a:cs typeface="Calibri" panose="020F0502020204030204" pitchFamily="34" charset="0"/>
              </a:rPr>
              <a:t>High-</a:t>
            </a:r>
            <a:r>
              <a:rPr lang="it-IT" sz="1800" dirty="0" err="1">
                <a:latin typeface="Calibri" panose="020F0502020204030204" pitchFamily="34" charset="0"/>
                <a:cs typeface="Calibri" panose="020F0502020204030204" pitchFamily="34" charset="0"/>
              </a:rPr>
              <a:t>level</a:t>
            </a:r>
            <a:r>
              <a:rPr lang="it-IT" sz="1800" dirty="0">
                <a:latin typeface="Calibri" panose="020F0502020204030204" pitchFamily="34" charset="0"/>
                <a:cs typeface="Calibri" panose="020F0502020204030204" pitchFamily="34" charset="0"/>
              </a:rPr>
              <a:t> </a:t>
            </a:r>
            <a:r>
              <a:rPr lang="it-IT" sz="1800" dirty="0" err="1">
                <a:latin typeface="Calibri" panose="020F0502020204030204" pitchFamily="34" charset="0"/>
                <a:cs typeface="Calibri" panose="020F0502020204030204" pitchFamily="34" charset="0"/>
              </a:rPr>
              <a:t>query</a:t>
            </a:r>
            <a:r>
              <a:rPr lang="it-IT" sz="1800" dirty="0">
                <a:latin typeface="Calibri" panose="020F0502020204030204" pitchFamily="34" charset="0"/>
                <a:cs typeface="Calibri" panose="020F0502020204030204" pitchFamily="34" charset="0"/>
              </a:rPr>
              <a:t> </a:t>
            </a:r>
            <a:r>
              <a:rPr lang="it-IT" sz="1800" dirty="0" err="1">
                <a:latin typeface="Calibri" panose="020F0502020204030204" pitchFamily="34" charset="0"/>
                <a:cs typeface="Calibri" panose="020F0502020204030204" pitchFamily="34" charset="0"/>
              </a:rPr>
              <a:t>language</a:t>
            </a:r>
            <a:r>
              <a:rPr lang="it-IT" sz="1800" dirty="0">
                <a:latin typeface="Calibri" panose="020F0502020204030204" pitchFamily="34" charset="0"/>
                <a:cs typeface="Calibri" panose="020F0502020204030204" pitchFamily="34" charset="0"/>
              </a:rPr>
              <a:t> </a:t>
            </a:r>
            <a:br>
              <a:rPr lang="it-IT" sz="1800" dirty="0">
                <a:latin typeface="Calibri" panose="020F0502020204030204" pitchFamily="34" charset="0"/>
                <a:cs typeface="Calibri" panose="020F0502020204030204" pitchFamily="34" charset="0"/>
              </a:rPr>
            </a:br>
            <a:r>
              <a:rPr lang="it-IT" sz="1800" dirty="0">
                <a:latin typeface="Calibri" panose="020F0502020204030204" pitchFamily="34" charset="0"/>
                <a:cs typeface="Calibri" panose="020F0502020204030204" pitchFamily="34" charset="0"/>
              </a:rPr>
              <a:t>for </a:t>
            </a:r>
            <a:r>
              <a:rPr lang="it-IT" sz="1800" dirty="0" err="1">
                <a:latin typeface="Calibri" panose="020F0502020204030204" pitchFamily="34" charset="0"/>
                <a:cs typeface="Calibri" panose="020F0502020204030204" pitchFamily="34" charset="0"/>
              </a:rPr>
              <a:t>defining</a:t>
            </a:r>
            <a:r>
              <a:rPr lang="it-IT" sz="1800" dirty="0">
                <a:latin typeface="Calibri" panose="020F0502020204030204" pitchFamily="34" charset="0"/>
                <a:cs typeface="Calibri" panose="020F0502020204030204" pitchFamily="34" charset="0"/>
              </a:rPr>
              <a:t> </a:t>
            </a:r>
            <a:r>
              <a:rPr lang="it-IT" sz="1800" dirty="0" err="1">
                <a:latin typeface="Calibri" panose="020F0502020204030204" pitchFamily="34" charset="0"/>
                <a:cs typeface="Calibri" panose="020F0502020204030204" pitchFamily="34" charset="0"/>
              </a:rPr>
              <a:t>diffusion</a:t>
            </a:r>
            <a:r>
              <a:rPr lang="it-IT" sz="1800" dirty="0">
                <a:latin typeface="Calibri" panose="020F0502020204030204" pitchFamily="34" charset="0"/>
                <a:cs typeface="Calibri" panose="020F0502020204030204" pitchFamily="34" charset="0"/>
              </a:rPr>
              <a:t> </a:t>
            </a:r>
            <a:r>
              <a:rPr lang="it-IT" sz="1800" dirty="0" err="1">
                <a:latin typeface="Calibri" panose="020F0502020204030204" pitchFamily="34" charset="0"/>
                <a:cs typeface="Calibri" panose="020F0502020204030204" pitchFamily="34" charset="0"/>
              </a:rPr>
              <a:t>processes</a:t>
            </a:r>
            <a:endParaRPr lang="it-IT" sz="2400" dirty="0">
              <a:latin typeface="Calibri" panose="020F0502020204030204" pitchFamily="34" charset="0"/>
              <a:cs typeface="Calibri" panose="020F0502020204030204" pitchFamily="34" charset="0"/>
            </a:endParaRPr>
          </a:p>
          <a:p>
            <a:pPr lvl="1">
              <a:spcBef>
                <a:spcPts val="0"/>
              </a:spcBef>
              <a:defRPr/>
            </a:pPr>
            <a:endParaRPr lang="it-IT" sz="1800" dirty="0">
              <a:latin typeface="Calibri" panose="020F0502020204030204" pitchFamily="34" charset="0"/>
              <a:cs typeface="Calibri" panose="020F0502020204030204" pitchFamily="34" charset="0"/>
            </a:endParaRPr>
          </a:p>
        </p:txBody>
      </p:sp>
      <p:pic>
        <p:nvPicPr>
          <p:cNvPr id="7" name="Immagine 6">
            <a:extLst>
              <a:ext uri="{FF2B5EF4-FFF2-40B4-BE49-F238E27FC236}">
                <a16:creationId xmlns:a16="http://schemas.microsoft.com/office/drawing/2014/main" id="{3927AC4C-E41B-024A-B227-2D3C42A66A87}"/>
              </a:ext>
            </a:extLst>
          </p:cNvPr>
          <p:cNvPicPr>
            <a:picLocks noChangeAspect="1"/>
          </p:cNvPicPr>
          <p:nvPr/>
        </p:nvPicPr>
        <p:blipFill>
          <a:blip r:embed="rId3"/>
          <a:stretch>
            <a:fillRect/>
          </a:stretch>
        </p:blipFill>
        <p:spPr>
          <a:xfrm>
            <a:off x="9665137" y="909023"/>
            <a:ext cx="2308404" cy="5559509"/>
          </a:xfrm>
          <a:prstGeom prst="rect">
            <a:avLst/>
          </a:prstGeom>
        </p:spPr>
      </p:pic>
      <p:pic>
        <p:nvPicPr>
          <p:cNvPr id="8" name="Immagine 7">
            <a:extLst>
              <a:ext uri="{FF2B5EF4-FFF2-40B4-BE49-F238E27FC236}">
                <a16:creationId xmlns:a16="http://schemas.microsoft.com/office/drawing/2014/main" id="{C634A2CB-731C-A245-A7A1-19461BE0F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168" y="292786"/>
            <a:ext cx="3766384" cy="1013499"/>
          </a:xfrm>
          <a:prstGeom prst="rect">
            <a:avLst/>
          </a:prstGeom>
        </p:spPr>
      </p:pic>
      <p:pic>
        <p:nvPicPr>
          <p:cNvPr id="10" name="Immagine 9">
            <a:extLst>
              <a:ext uri="{FF2B5EF4-FFF2-40B4-BE49-F238E27FC236}">
                <a16:creationId xmlns:a16="http://schemas.microsoft.com/office/drawing/2014/main" id="{D5B5A303-6B3E-AD4A-9288-8BB65BDF89AB}"/>
              </a:ext>
            </a:extLst>
          </p:cNvPr>
          <p:cNvPicPr>
            <a:picLocks noChangeAspect="1"/>
          </p:cNvPicPr>
          <p:nvPr/>
        </p:nvPicPr>
        <p:blipFill>
          <a:blip r:embed="rId5"/>
          <a:stretch>
            <a:fillRect/>
          </a:stretch>
        </p:blipFill>
        <p:spPr>
          <a:xfrm>
            <a:off x="4522713" y="1478858"/>
            <a:ext cx="5077130" cy="2556934"/>
          </a:xfrm>
          <a:prstGeom prst="rect">
            <a:avLst/>
          </a:prstGeom>
        </p:spPr>
      </p:pic>
      <p:pic>
        <p:nvPicPr>
          <p:cNvPr id="12" name="Immagine 11">
            <a:extLst>
              <a:ext uri="{FF2B5EF4-FFF2-40B4-BE49-F238E27FC236}">
                <a16:creationId xmlns:a16="http://schemas.microsoft.com/office/drawing/2014/main" id="{AB405540-60FA-F04D-AF0D-760F46F4585A}"/>
              </a:ext>
            </a:extLst>
          </p:cNvPr>
          <p:cNvPicPr>
            <a:picLocks noChangeAspect="1"/>
          </p:cNvPicPr>
          <p:nvPr/>
        </p:nvPicPr>
        <p:blipFill>
          <a:blip r:embed="rId6"/>
          <a:stretch>
            <a:fillRect/>
          </a:stretch>
        </p:blipFill>
        <p:spPr>
          <a:xfrm>
            <a:off x="5281842" y="4208365"/>
            <a:ext cx="4013200" cy="2400300"/>
          </a:xfrm>
          <a:prstGeom prst="rect">
            <a:avLst/>
          </a:prstGeom>
        </p:spPr>
      </p:pic>
    </p:spTree>
    <p:extLst>
      <p:ext uri="{BB962C8B-B14F-4D97-AF65-F5344CB8AC3E}">
        <p14:creationId xmlns:p14="http://schemas.microsoft.com/office/powerpoint/2010/main" val="1422480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1" name="Immagine 10">
            <a:extLst>
              <a:ext uri="{FF2B5EF4-FFF2-40B4-BE49-F238E27FC236}">
                <a16:creationId xmlns:a16="http://schemas.microsoft.com/office/drawing/2014/main" id="{8A112920-B486-412A-A975-43CD5B2DD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4" y="-963839"/>
            <a:ext cx="12421590" cy="7980872"/>
          </a:xfrm>
          <a:prstGeom prst="rect">
            <a:avLst/>
          </a:prstGeom>
        </p:spPr>
      </p:pic>
      <p:pic>
        <p:nvPicPr>
          <p:cNvPr id="20" name="Shape 71" descr="Virus-HP.jpg">
            <a:extLst>
              <a:ext uri="{FF2B5EF4-FFF2-40B4-BE49-F238E27FC236}">
                <a16:creationId xmlns:a16="http://schemas.microsoft.com/office/drawing/2014/main" id="{F59A98D3-BA29-44B7-9FE5-AA3CDAA09438}"/>
              </a:ext>
            </a:extLst>
          </p:cNvPr>
          <p:cNvPicPr preferRelativeResize="0"/>
          <p:nvPr/>
        </p:nvPicPr>
        <p:blipFill>
          <a:blip r:embed="rId4">
            <a:alphaModFix/>
          </a:blip>
          <a:stretch>
            <a:fillRect/>
          </a:stretch>
        </p:blipFill>
        <p:spPr>
          <a:xfrm>
            <a:off x="1566335" y="533842"/>
            <a:ext cx="8317058" cy="5777958"/>
          </a:xfrm>
          <a:prstGeom prst="rect">
            <a:avLst/>
          </a:prstGeom>
          <a:noFill/>
          <a:ln>
            <a:noFill/>
          </a:ln>
        </p:spPr>
      </p:pic>
      <p:pic>
        <p:nvPicPr>
          <p:cNvPr id="3" name="Immagine 2">
            <a:extLst>
              <a:ext uri="{FF2B5EF4-FFF2-40B4-BE49-F238E27FC236}">
                <a16:creationId xmlns:a16="http://schemas.microsoft.com/office/drawing/2014/main" id="{4288B5E4-2E0B-4A7C-889D-AB4CEDC1EC9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2930" y="-447509"/>
            <a:ext cx="12322055" cy="7701284"/>
          </a:xfrm>
          <a:prstGeom prst="rect">
            <a:avLst/>
          </a:prstGeom>
        </p:spPr>
      </p:pic>
      <p:pic>
        <p:nvPicPr>
          <p:cNvPr id="7" name="Immagine 6" descr="Immagine che contiene testo, lavagna&#10;&#10;Descrizione generata con affidabilità molto elevata">
            <a:extLst>
              <a:ext uri="{FF2B5EF4-FFF2-40B4-BE49-F238E27FC236}">
                <a16:creationId xmlns:a16="http://schemas.microsoft.com/office/drawing/2014/main" id="{B9410B90-9AA0-4A93-A221-0257FEDD4E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0954" y="0"/>
            <a:ext cx="16129736" cy="7964057"/>
          </a:xfrm>
          <a:prstGeom prst="rect">
            <a:avLst/>
          </a:prstGeom>
        </p:spPr>
      </p:pic>
      <p:pic>
        <p:nvPicPr>
          <p:cNvPr id="9" name="Immagine 8" descr="Immagine che contiene testo&#10;&#10;Descrizione generata con affidabilità elevata">
            <a:extLst>
              <a:ext uri="{FF2B5EF4-FFF2-40B4-BE49-F238E27FC236}">
                <a16:creationId xmlns:a16="http://schemas.microsoft.com/office/drawing/2014/main" id="{A5B88CD7-8F6C-43BA-844C-FAF3C2ABAFCE}"/>
              </a:ext>
            </a:extLst>
          </p:cNvPr>
          <p:cNvPicPr>
            <a:picLocks noChangeAspect="1"/>
          </p:cNvPicPr>
          <p:nvPr/>
        </p:nvPicPr>
        <p:blipFill rotWithShape="1">
          <a:blip r:embed="rId8">
            <a:extLst>
              <a:ext uri="{28A0092B-C50C-407E-A947-70E740481C1C}">
                <a14:useLocalDpi xmlns:a14="http://schemas.microsoft.com/office/drawing/2010/main" val="0"/>
              </a:ext>
            </a:extLst>
          </a:blip>
          <a:srcRect t="15793"/>
          <a:stretch/>
        </p:blipFill>
        <p:spPr>
          <a:xfrm>
            <a:off x="-530105" y="-140153"/>
            <a:ext cx="12722105" cy="6998153"/>
          </a:xfrm>
          <a:prstGeom prst="rect">
            <a:avLst/>
          </a:prstGeom>
        </p:spPr>
      </p:pic>
    </p:spTree>
    <p:extLst>
      <p:ext uri="{BB962C8B-B14F-4D97-AF65-F5344CB8AC3E}">
        <p14:creationId xmlns:p14="http://schemas.microsoft.com/office/powerpoint/2010/main" val="343309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238838" y="292787"/>
            <a:ext cx="5057562" cy="1013498"/>
          </a:xfrm>
        </p:spPr>
        <p:txBody>
          <a:bodyPr>
            <a:normAutofit/>
          </a:bodyPr>
          <a:lstStyle/>
          <a:p>
            <a:pPr algn="l"/>
            <a:r>
              <a:rPr lang="it-IT" sz="2800" dirty="0">
                <a:solidFill>
                  <a:srgbClr val="C00000"/>
                </a:solidFill>
              </a:rPr>
              <a:t>State of art competitors </a:t>
            </a:r>
            <a:r>
              <a:rPr lang="it-IT" sz="2800" dirty="0" err="1">
                <a:solidFill>
                  <a:srgbClr val="C00000"/>
                </a:solidFill>
              </a:rPr>
              <a:t>analysis</a:t>
            </a:r>
            <a:endParaRPr lang="it-IT" sz="3200" dirty="0">
              <a:solidFill>
                <a:srgbClr val="C00000"/>
              </a:solidFill>
            </a:endParaRPr>
          </a:p>
        </p:txBody>
      </p:sp>
      <p:pic>
        <p:nvPicPr>
          <p:cNvPr id="8" name="Immagine 7">
            <a:extLst>
              <a:ext uri="{FF2B5EF4-FFF2-40B4-BE49-F238E27FC236}">
                <a16:creationId xmlns:a16="http://schemas.microsoft.com/office/drawing/2014/main" id="{C634A2CB-731C-A245-A7A1-19461BE0F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68" y="292786"/>
            <a:ext cx="3766384" cy="1013499"/>
          </a:xfrm>
          <a:prstGeom prst="rect">
            <a:avLst/>
          </a:prstGeom>
        </p:spPr>
      </p:pic>
      <p:pic>
        <p:nvPicPr>
          <p:cNvPr id="9" name="Segnaposto contenuto 8">
            <a:extLst>
              <a:ext uri="{FF2B5EF4-FFF2-40B4-BE49-F238E27FC236}">
                <a16:creationId xmlns:a16="http://schemas.microsoft.com/office/drawing/2014/main" id="{E2A22F63-53C3-3549-AA70-7BBFE11E379A}"/>
              </a:ext>
            </a:extLst>
          </p:cNvPr>
          <p:cNvPicPr>
            <a:picLocks noGrp="1" noChangeAspect="1"/>
          </p:cNvPicPr>
          <p:nvPr>
            <p:ph idx="1"/>
          </p:nvPr>
        </p:nvPicPr>
        <p:blipFill>
          <a:blip r:embed="rId4"/>
          <a:stretch>
            <a:fillRect/>
          </a:stretch>
        </p:blipFill>
        <p:spPr>
          <a:xfrm>
            <a:off x="1608667" y="2346592"/>
            <a:ext cx="9263162" cy="2909212"/>
          </a:xfrm>
        </p:spPr>
      </p:pic>
      <p:pic>
        <p:nvPicPr>
          <p:cNvPr id="13" name="Immagine 12">
            <a:extLst>
              <a:ext uri="{FF2B5EF4-FFF2-40B4-BE49-F238E27FC236}">
                <a16:creationId xmlns:a16="http://schemas.microsoft.com/office/drawing/2014/main" id="{9CCD0AEC-232E-284B-90FC-B2DC0833F37B}"/>
              </a:ext>
            </a:extLst>
          </p:cNvPr>
          <p:cNvPicPr>
            <a:picLocks noChangeAspect="1"/>
          </p:cNvPicPr>
          <p:nvPr/>
        </p:nvPicPr>
        <p:blipFill>
          <a:blip r:embed="rId5"/>
          <a:stretch>
            <a:fillRect/>
          </a:stretch>
        </p:blipFill>
        <p:spPr>
          <a:xfrm>
            <a:off x="3602881" y="2423704"/>
            <a:ext cx="4978400" cy="2832100"/>
          </a:xfrm>
          <a:prstGeom prst="rect">
            <a:avLst/>
          </a:prstGeom>
        </p:spPr>
      </p:pic>
    </p:spTree>
    <p:extLst>
      <p:ext uri="{BB962C8B-B14F-4D97-AF65-F5344CB8AC3E}">
        <p14:creationId xmlns:p14="http://schemas.microsoft.com/office/powerpoint/2010/main" val="384218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9" presetClass="exit" presetSubtype="0" fill="hold" nodeType="withEffect">
                                  <p:stCondLst>
                                    <p:cond delay="0"/>
                                  </p:stCondLst>
                                  <p:childTnLst>
                                    <p:animEffect transition="out" filter="dissolve">
                                      <p:cBhvr>
                                        <p:cTn id="8" dur="500"/>
                                        <p:tgtEl>
                                          <p:spTgt spid="9"/>
                                        </p:tgtEl>
                                      </p:cBhvr>
                                    </p:animEffect>
                                    <p:set>
                                      <p:cBhvr>
                                        <p:cTn id="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238838" y="292787"/>
            <a:ext cx="5057562" cy="1013498"/>
          </a:xfrm>
        </p:spPr>
        <p:txBody>
          <a:bodyPr>
            <a:normAutofit/>
          </a:bodyPr>
          <a:lstStyle/>
          <a:p>
            <a:pPr algn="l"/>
            <a:r>
              <a:rPr lang="it-IT" sz="2800" dirty="0">
                <a:solidFill>
                  <a:srgbClr val="C00000"/>
                </a:solidFill>
              </a:rPr>
              <a:t>Publications </a:t>
            </a:r>
            <a:endParaRPr lang="it-IT" sz="3200" dirty="0">
              <a:solidFill>
                <a:srgbClr val="C00000"/>
              </a:solidFill>
            </a:endParaRPr>
          </a:p>
        </p:txBody>
      </p:sp>
      <p:pic>
        <p:nvPicPr>
          <p:cNvPr id="8" name="Immagine 7">
            <a:extLst>
              <a:ext uri="{FF2B5EF4-FFF2-40B4-BE49-F238E27FC236}">
                <a16:creationId xmlns:a16="http://schemas.microsoft.com/office/drawing/2014/main" id="{C634A2CB-731C-A245-A7A1-19461BE0F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68" y="292786"/>
            <a:ext cx="3766384" cy="1013499"/>
          </a:xfrm>
          <a:prstGeom prst="rect">
            <a:avLst/>
          </a:prstGeom>
        </p:spPr>
      </p:pic>
      <p:sp>
        <p:nvSpPr>
          <p:cNvPr id="4" name="Segnaposto contenuto 3">
            <a:extLst>
              <a:ext uri="{FF2B5EF4-FFF2-40B4-BE49-F238E27FC236}">
                <a16:creationId xmlns:a16="http://schemas.microsoft.com/office/drawing/2014/main" id="{5A374477-FA83-0F42-8BAE-59DC4AFC3A1B}"/>
              </a:ext>
            </a:extLst>
          </p:cNvPr>
          <p:cNvSpPr>
            <a:spLocks noGrp="1"/>
          </p:cNvSpPr>
          <p:nvPr>
            <p:ph idx="1"/>
          </p:nvPr>
        </p:nvSpPr>
        <p:spPr>
          <a:xfrm>
            <a:off x="558799" y="1761068"/>
            <a:ext cx="11057467" cy="4792132"/>
          </a:xfrm>
        </p:spPr>
        <p:txBody>
          <a:bodyPr>
            <a:normAutofit fontScale="92500" lnSpcReduction="10000"/>
          </a:bodyPr>
          <a:lstStyle/>
          <a:p>
            <a:pPr marL="0" indent="0">
              <a:buNone/>
            </a:pPr>
            <a:r>
              <a:rPr lang="it-IT" sz="2000" dirty="0" err="1">
                <a:solidFill>
                  <a:srgbClr val="C00000"/>
                </a:solidFill>
              </a:rPr>
              <a:t>NDlib</a:t>
            </a:r>
            <a:r>
              <a:rPr lang="it-IT" sz="2000" dirty="0"/>
              <a:t> </a:t>
            </a:r>
            <a:r>
              <a:rPr lang="it-IT" sz="2000" dirty="0" err="1"/>
              <a:t>publications</a:t>
            </a:r>
            <a:r>
              <a:rPr lang="it-IT" sz="2000" dirty="0"/>
              <a:t>:</a:t>
            </a:r>
          </a:p>
          <a:p>
            <a:r>
              <a:rPr lang="it-IT" sz="2000" b="1" dirty="0"/>
              <a:t>“</a:t>
            </a:r>
            <a:r>
              <a:rPr lang="it-IT" sz="2000" b="1" dirty="0" err="1"/>
              <a:t>NDlib</a:t>
            </a:r>
            <a:r>
              <a:rPr lang="it-IT" sz="2000" b="1" dirty="0"/>
              <a:t>: a </a:t>
            </a:r>
            <a:r>
              <a:rPr lang="it-IT" sz="2000" b="1" dirty="0" err="1"/>
              <a:t>Python</a:t>
            </a:r>
            <a:r>
              <a:rPr lang="it-IT" sz="2000" b="1" dirty="0"/>
              <a:t> Library to Model and </a:t>
            </a:r>
            <a:r>
              <a:rPr lang="it-IT" sz="2000" b="1" dirty="0" err="1"/>
              <a:t>Analyze</a:t>
            </a:r>
            <a:r>
              <a:rPr lang="it-IT" sz="2000" b="1" dirty="0"/>
              <a:t> </a:t>
            </a:r>
            <a:r>
              <a:rPr lang="it-IT" sz="2000" b="1" dirty="0" err="1"/>
              <a:t>Diffusion</a:t>
            </a:r>
            <a:r>
              <a:rPr lang="it-IT" sz="2000" b="1" dirty="0"/>
              <a:t> </a:t>
            </a:r>
            <a:r>
              <a:rPr lang="it-IT" sz="2000" b="1" dirty="0" err="1"/>
              <a:t>Processes</a:t>
            </a:r>
            <a:r>
              <a:rPr lang="it-IT" sz="2000" b="1" dirty="0"/>
              <a:t> Over </a:t>
            </a:r>
            <a:r>
              <a:rPr lang="it-IT" sz="2000" b="1" dirty="0" err="1"/>
              <a:t>Complex</a:t>
            </a:r>
            <a:r>
              <a:rPr lang="it-IT" sz="2000" b="1" dirty="0"/>
              <a:t> Networks”</a:t>
            </a:r>
            <a:br>
              <a:rPr lang="it-IT" sz="2000" b="1" dirty="0"/>
            </a:br>
            <a:r>
              <a:rPr lang="it-IT" sz="2000" dirty="0"/>
              <a:t>G. Rossetti, L. Milli, S. Rinzivillo, A. </a:t>
            </a:r>
            <a:r>
              <a:rPr lang="it-IT" sz="2000" dirty="0" err="1"/>
              <a:t>Sirbu</a:t>
            </a:r>
            <a:r>
              <a:rPr lang="it-IT" sz="2000" dirty="0"/>
              <a:t>, D. </a:t>
            </a:r>
            <a:r>
              <a:rPr lang="it-IT" sz="2000" dirty="0" err="1"/>
              <a:t>Pedreschi</a:t>
            </a:r>
            <a:r>
              <a:rPr lang="it-IT" sz="2000" dirty="0"/>
              <a:t>, </a:t>
            </a:r>
            <a:r>
              <a:rPr lang="it-IT" sz="2000" dirty="0" err="1"/>
              <a:t>F</a:t>
            </a:r>
            <a:r>
              <a:rPr lang="it-IT" sz="2000" dirty="0"/>
              <a:t>. Giannotti. International Journal of Data Science and Analytics. 2017. </a:t>
            </a:r>
            <a:r>
              <a:rPr lang="it-IT" sz="2000" dirty="0">
                <a:hlinkClick r:id="rId4"/>
              </a:rPr>
              <a:t>DOI:0.1007/s41060-017-0086-6</a:t>
            </a:r>
            <a:r>
              <a:rPr lang="it-IT" sz="2000" dirty="0"/>
              <a:t> </a:t>
            </a:r>
          </a:p>
          <a:p>
            <a:r>
              <a:rPr lang="it-IT" sz="2000" b="1" dirty="0"/>
              <a:t>“</a:t>
            </a:r>
            <a:r>
              <a:rPr lang="it-IT" sz="2000" b="1" dirty="0" err="1"/>
              <a:t>NDlib</a:t>
            </a:r>
            <a:r>
              <a:rPr lang="it-IT" sz="2000" b="1" dirty="0"/>
              <a:t>: </a:t>
            </a:r>
            <a:r>
              <a:rPr lang="it-IT" sz="2000" b="1" dirty="0" err="1"/>
              <a:t>Studying</a:t>
            </a:r>
            <a:r>
              <a:rPr lang="it-IT" sz="2000" b="1" dirty="0"/>
              <a:t> Network </a:t>
            </a:r>
            <a:r>
              <a:rPr lang="it-IT" sz="2000" b="1" dirty="0" err="1"/>
              <a:t>Diffusion</a:t>
            </a:r>
            <a:r>
              <a:rPr lang="it-IT" sz="2000" b="1" dirty="0"/>
              <a:t> Dynamics”</a:t>
            </a:r>
            <a:br>
              <a:rPr lang="it-IT" sz="2000" b="1" dirty="0"/>
            </a:br>
            <a:r>
              <a:rPr lang="it-IT" sz="2000" dirty="0"/>
              <a:t>G. Rossetti, L. Milli, S. Rinzivillo, A. </a:t>
            </a:r>
            <a:r>
              <a:rPr lang="it-IT" sz="2000" dirty="0" err="1"/>
              <a:t>Sirbu</a:t>
            </a:r>
            <a:r>
              <a:rPr lang="it-IT" sz="2000" dirty="0"/>
              <a:t>, D. </a:t>
            </a:r>
            <a:r>
              <a:rPr lang="it-IT" sz="2000" dirty="0" err="1"/>
              <a:t>Pedreschi</a:t>
            </a:r>
            <a:r>
              <a:rPr lang="it-IT" sz="2000" dirty="0"/>
              <a:t>, </a:t>
            </a:r>
            <a:r>
              <a:rPr lang="it-IT" sz="2000" dirty="0" err="1"/>
              <a:t>F</a:t>
            </a:r>
            <a:r>
              <a:rPr lang="it-IT" sz="2000" dirty="0"/>
              <a:t>. Giannotti. IEEE International Conference on Data Science and Advanced Analytics, DSAA. 2017.</a:t>
            </a:r>
          </a:p>
          <a:p>
            <a:r>
              <a:rPr lang="it-IT" sz="2100" b="1" dirty="0"/>
              <a:t>“</a:t>
            </a:r>
            <a:r>
              <a:rPr lang="it-IT" sz="2100" b="1" dirty="0" err="1"/>
              <a:t>NDlib</a:t>
            </a:r>
            <a:r>
              <a:rPr lang="it-IT" sz="2100" b="1" dirty="0"/>
              <a:t>: A </a:t>
            </a:r>
            <a:r>
              <a:rPr lang="it-IT" sz="2100" b="1" dirty="0" err="1"/>
              <a:t>Python</a:t>
            </a:r>
            <a:r>
              <a:rPr lang="it-IT" sz="2100" b="1" dirty="0"/>
              <a:t> Library to model and </a:t>
            </a:r>
            <a:r>
              <a:rPr lang="it-IT" sz="2100" b="1" dirty="0" err="1"/>
              <a:t>analyze</a:t>
            </a:r>
            <a:r>
              <a:rPr lang="it-IT" sz="2100" b="1" dirty="0"/>
              <a:t> </a:t>
            </a:r>
            <a:r>
              <a:rPr lang="it-IT" sz="2100" b="1" dirty="0" err="1"/>
              <a:t>diffusion</a:t>
            </a:r>
            <a:r>
              <a:rPr lang="it-IT" sz="2100" b="1" dirty="0"/>
              <a:t> </a:t>
            </a:r>
            <a:r>
              <a:rPr lang="it-IT" sz="2100" b="1" dirty="0" err="1"/>
              <a:t>processes</a:t>
            </a:r>
            <a:r>
              <a:rPr lang="it-IT" sz="2100" b="1" dirty="0"/>
              <a:t> over </a:t>
            </a:r>
            <a:r>
              <a:rPr lang="it-IT" sz="2100" b="1" dirty="0" err="1"/>
              <a:t>complex</a:t>
            </a:r>
            <a:r>
              <a:rPr lang="it-IT" sz="2100" b="1" dirty="0"/>
              <a:t> networks”</a:t>
            </a:r>
            <a:r>
              <a:rPr lang="it-IT" sz="2100" dirty="0"/>
              <a:t> </a:t>
            </a:r>
            <a:br>
              <a:rPr lang="it-IT" sz="2100" dirty="0"/>
            </a:br>
            <a:r>
              <a:rPr lang="it-IT" sz="2100" dirty="0"/>
              <a:t>G. Rossetti, L. Milli, S. Rinzivillo. Demo @ The Web Conference, WWW, 2018.</a:t>
            </a:r>
          </a:p>
          <a:p>
            <a:pPr marL="0" indent="0">
              <a:buNone/>
            </a:pPr>
            <a:endParaRPr lang="it-IT" sz="2000" dirty="0"/>
          </a:p>
          <a:p>
            <a:pPr marL="0" indent="0">
              <a:buNone/>
            </a:pPr>
            <a:r>
              <a:rPr lang="it-IT" sz="2000" dirty="0"/>
              <a:t>Publications </a:t>
            </a:r>
            <a:r>
              <a:rPr lang="it-IT" sz="2000" dirty="0" err="1"/>
              <a:t>using</a:t>
            </a:r>
            <a:r>
              <a:rPr lang="it-IT" sz="2000" dirty="0"/>
              <a:t> </a:t>
            </a:r>
            <a:r>
              <a:rPr lang="it-IT" sz="2000" dirty="0" err="1">
                <a:solidFill>
                  <a:srgbClr val="C00000"/>
                </a:solidFill>
              </a:rPr>
              <a:t>NDlib</a:t>
            </a:r>
            <a:r>
              <a:rPr lang="it-IT" sz="2000" dirty="0"/>
              <a:t>:</a:t>
            </a:r>
          </a:p>
          <a:p>
            <a:r>
              <a:rPr lang="it-IT" sz="2000" dirty="0"/>
              <a:t> </a:t>
            </a:r>
            <a:r>
              <a:rPr lang="it-IT" sz="2000" b="1" dirty="0"/>
              <a:t>“Information </a:t>
            </a:r>
            <a:r>
              <a:rPr lang="it-IT" sz="2000" b="1" dirty="0" err="1"/>
              <a:t>Diffusion</a:t>
            </a:r>
            <a:r>
              <a:rPr lang="it-IT" sz="2000" b="1" dirty="0"/>
              <a:t> in </a:t>
            </a:r>
            <a:r>
              <a:rPr lang="it-IT" sz="2000" b="1" dirty="0" err="1"/>
              <a:t>Complex</a:t>
            </a:r>
            <a:r>
              <a:rPr lang="it-IT" sz="2000" b="1" dirty="0"/>
              <a:t> Networks: The Active/Passive </a:t>
            </a:r>
            <a:r>
              <a:rPr lang="it-IT" sz="2000" b="1" dirty="0" err="1"/>
              <a:t>Conundrum</a:t>
            </a:r>
            <a:r>
              <a:rPr lang="it-IT" sz="2000" b="1" dirty="0"/>
              <a:t>”</a:t>
            </a:r>
            <a:br>
              <a:rPr lang="it-IT" sz="2000" b="1" dirty="0"/>
            </a:br>
            <a:r>
              <a:rPr lang="it-IT" sz="2000" dirty="0"/>
              <a:t>L. Milli, G. Rossetti, D. </a:t>
            </a:r>
            <a:r>
              <a:rPr lang="it-IT" sz="2000" dirty="0" err="1"/>
              <a:t>Pedreschi</a:t>
            </a:r>
            <a:r>
              <a:rPr lang="it-IT" sz="2000" dirty="0"/>
              <a:t>, </a:t>
            </a:r>
            <a:r>
              <a:rPr lang="it-IT" sz="2000" dirty="0" err="1"/>
              <a:t>F</a:t>
            </a:r>
            <a:r>
              <a:rPr lang="it-IT" sz="2000" dirty="0"/>
              <a:t>. Giannotti International Conference on </a:t>
            </a:r>
            <a:r>
              <a:rPr lang="it-IT" sz="2000" dirty="0" err="1"/>
              <a:t>Complex</a:t>
            </a:r>
            <a:r>
              <a:rPr lang="it-IT" sz="2000" dirty="0"/>
              <a:t> Networks and </a:t>
            </a:r>
            <a:r>
              <a:rPr lang="it-IT" sz="2000" dirty="0" err="1"/>
              <a:t>their</a:t>
            </a:r>
            <a:r>
              <a:rPr lang="it-IT" sz="2000" dirty="0"/>
              <a:t> Applications, 2017. </a:t>
            </a:r>
            <a:r>
              <a:rPr lang="it-IT" sz="2000" dirty="0">
                <a:hlinkClick r:id="rId5"/>
              </a:rPr>
              <a:t>DOI:10.1007/978-3-319-72150-7_25</a:t>
            </a:r>
            <a:endParaRPr lang="it-IT" sz="2000" dirty="0"/>
          </a:p>
          <a:p>
            <a:r>
              <a:rPr lang="it-IT" sz="2000" b="1" dirty="0"/>
              <a:t>“Diffusive </a:t>
            </a:r>
            <a:r>
              <a:rPr lang="it-IT" sz="2000" b="1" dirty="0" err="1"/>
              <a:t>Phenomena</a:t>
            </a:r>
            <a:r>
              <a:rPr lang="it-IT" sz="2000" b="1" dirty="0"/>
              <a:t> in </a:t>
            </a:r>
            <a:r>
              <a:rPr lang="it-IT" sz="2000" b="1" dirty="0" err="1"/>
              <a:t>Dynamic</a:t>
            </a:r>
            <a:r>
              <a:rPr lang="it-IT" sz="2000" b="1" dirty="0"/>
              <a:t> Networks: a data-</a:t>
            </a:r>
            <a:r>
              <a:rPr lang="it-IT" sz="2000" b="1" dirty="0" err="1"/>
              <a:t>driven</a:t>
            </a:r>
            <a:r>
              <a:rPr lang="it-IT" sz="2000" b="1" dirty="0"/>
              <a:t> </a:t>
            </a:r>
            <a:r>
              <a:rPr lang="it-IT" sz="2000" b="1" dirty="0" err="1"/>
              <a:t>study</a:t>
            </a:r>
            <a:r>
              <a:rPr lang="it-IT" sz="2000" b="1" dirty="0"/>
              <a:t>”</a:t>
            </a:r>
            <a:br>
              <a:rPr lang="it-IT" sz="2000" b="1" dirty="0"/>
            </a:br>
            <a:r>
              <a:rPr lang="it-IT" sz="2000" dirty="0"/>
              <a:t>L. Milli, G. Rossetti, D. </a:t>
            </a:r>
            <a:r>
              <a:rPr lang="it-IT" sz="2000" dirty="0" err="1"/>
              <a:t>Pedreschi</a:t>
            </a:r>
            <a:r>
              <a:rPr lang="it-IT" sz="2000" dirty="0"/>
              <a:t>, </a:t>
            </a:r>
            <a:r>
              <a:rPr lang="it-IT" sz="2000" dirty="0" err="1"/>
              <a:t>F</a:t>
            </a:r>
            <a:r>
              <a:rPr lang="it-IT" sz="2000" dirty="0"/>
              <a:t>. Giannotti. 9th Conference on </a:t>
            </a:r>
            <a:r>
              <a:rPr lang="it-IT" sz="2000" dirty="0" err="1"/>
              <a:t>Complex</a:t>
            </a:r>
            <a:r>
              <a:rPr lang="it-IT" sz="2000" dirty="0"/>
              <a:t> Networks, </a:t>
            </a:r>
            <a:r>
              <a:rPr lang="it-IT" sz="2000" dirty="0" err="1"/>
              <a:t>CompleNet</a:t>
            </a:r>
            <a:r>
              <a:rPr lang="it-IT" sz="2000" dirty="0"/>
              <a:t>, 2018.</a:t>
            </a:r>
          </a:p>
        </p:txBody>
      </p:sp>
    </p:spTree>
    <p:extLst>
      <p:ext uri="{BB962C8B-B14F-4D97-AF65-F5344CB8AC3E}">
        <p14:creationId xmlns:p14="http://schemas.microsoft.com/office/powerpoint/2010/main" val="4056767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745067" y="2041550"/>
            <a:ext cx="7667681" cy="3804651"/>
          </a:xfrm>
        </p:spPr>
        <p:txBody>
          <a:bodyPr>
            <a:normAutofit fontScale="85000" lnSpcReduction="20000"/>
          </a:bodyPr>
          <a:lstStyle/>
          <a:p>
            <a:pPr marL="0" indent="0">
              <a:buNone/>
            </a:pPr>
            <a:r>
              <a:rPr lang="it-IT" b="1" dirty="0" err="1">
                <a:solidFill>
                  <a:srgbClr val="C00000"/>
                </a:solidFill>
              </a:rPr>
              <a:t>When</a:t>
            </a:r>
            <a:r>
              <a:rPr lang="it-IT" b="1" dirty="0">
                <a:solidFill>
                  <a:srgbClr val="C00000"/>
                </a:solidFill>
              </a:rPr>
              <a:t>:</a:t>
            </a:r>
            <a:r>
              <a:rPr lang="it-IT" b="1" dirty="0">
                <a:solidFill>
                  <a:schemeClr val="accent2"/>
                </a:solidFill>
              </a:rPr>
              <a:t> </a:t>
            </a:r>
          </a:p>
          <a:p>
            <a:pPr marL="342900" lvl="1" indent="0">
              <a:buNone/>
            </a:pPr>
            <a:r>
              <a:rPr lang="it-IT" dirty="0" err="1"/>
              <a:t>Rigth</a:t>
            </a:r>
            <a:r>
              <a:rPr lang="it-IT" dirty="0"/>
              <a:t> </a:t>
            </a:r>
            <a:r>
              <a:rPr lang="it-IT" dirty="0" err="1"/>
              <a:t>now</a:t>
            </a:r>
            <a:r>
              <a:rPr lang="it-IT" dirty="0"/>
              <a:t>, </a:t>
            </a:r>
            <a:r>
              <a:rPr lang="it-IT" u="sng" dirty="0" err="1"/>
              <a:t>NDlib</a:t>
            </a:r>
            <a:r>
              <a:rPr lang="it-IT" u="sng" dirty="0"/>
              <a:t> v4.0.1</a:t>
            </a:r>
            <a:r>
              <a:rPr lang="it-IT" dirty="0"/>
              <a:t> </a:t>
            </a:r>
            <a:r>
              <a:rPr lang="it-IT" dirty="0" err="1"/>
              <a:t>is</a:t>
            </a:r>
            <a:r>
              <a:rPr lang="it-IT" dirty="0"/>
              <a:t> out!</a:t>
            </a:r>
          </a:p>
          <a:p>
            <a:pPr marL="0" indent="0">
              <a:buNone/>
            </a:pPr>
            <a:endParaRPr lang="it-IT" sz="3200" b="1" dirty="0">
              <a:solidFill>
                <a:srgbClr val="C00000"/>
              </a:solidFill>
            </a:endParaRPr>
          </a:p>
          <a:p>
            <a:pPr marL="0" indent="0">
              <a:buNone/>
            </a:pPr>
            <a:r>
              <a:rPr lang="it-IT" b="1" dirty="0" err="1">
                <a:solidFill>
                  <a:srgbClr val="C00000"/>
                </a:solidFill>
              </a:rPr>
              <a:t>Where</a:t>
            </a:r>
            <a:r>
              <a:rPr lang="it-IT" b="1" dirty="0">
                <a:solidFill>
                  <a:srgbClr val="C00000"/>
                </a:solidFill>
              </a:rPr>
              <a:t>:</a:t>
            </a:r>
          </a:p>
          <a:p>
            <a:pPr lvl="1"/>
            <a:r>
              <a:rPr lang="it-IT" sz="2800" dirty="0" err="1"/>
              <a:t>Pypi</a:t>
            </a:r>
            <a:r>
              <a:rPr lang="it-IT" sz="2800" dirty="0"/>
              <a:t>: </a:t>
            </a:r>
            <a:r>
              <a:rPr lang="it-IT" sz="1900" dirty="0">
                <a:hlinkClick r:id="rId3"/>
              </a:rPr>
              <a:t>https://pypi.python.org/pypi/ndlib</a:t>
            </a:r>
            <a:endParaRPr lang="it-IT" sz="2800" dirty="0"/>
          </a:p>
          <a:p>
            <a:pPr lvl="1"/>
            <a:r>
              <a:rPr lang="it-IT" sz="2800" dirty="0" err="1"/>
              <a:t>GitHub</a:t>
            </a:r>
            <a:r>
              <a:rPr lang="it-IT" sz="2800" dirty="0"/>
              <a:t> </a:t>
            </a:r>
            <a:r>
              <a:rPr lang="it-IT" sz="2800" dirty="0" err="1"/>
              <a:t>NDlib</a:t>
            </a:r>
            <a:r>
              <a:rPr lang="it-IT" sz="2800" dirty="0"/>
              <a:t>: </a:t>
            </a:r>
            <a:r>
              <a:rPr lang="it-IT" sz="1900" dirty="0">
                <a:hlinkClick r:id="rId4"/>
              </a:rPr>
              <a:t>https://github.com/GiulioRossetti/ndlib</a:t>
            </a:r>
            <a:endParaRPr lang="it-IT" sz="1900" dirty="0"/>
          </a:p>
          <a:p>
            <a:pPr lvl="1"/>
            <a:r>
              <a:rPr lang="it-IT" sz="2800" dirty="0" err="1"/>
              <a:t>GitHub</a:t>
            </a:r>
            <a:r>
              <a:rPr lang="it-IT" sz="2800" dirty="0"/>
              <a:t> </a:t>
            </a:r>
            <a:r>
              <a:rPr lang="it-IT" sz="2800" dirty="0" err="1"/>
              <a:t>NDlib</a:t>
            </a:r>
            <a:r>
              <a:rPr lang="it-IT" sz="2800" dirty="0"/>
              <a:t>-REST: </a:t>
            </a:r>
            <a:r>
              <a:rPr lang="it-IT" sz="1900" dirty="0">
                <a:hlinkClick r:id="rId5"/>
              </a:rPr>
              <a:t>https://github.com/GiulioRossetti/ndlib-rest</a:t>
            </a:r>
            <a:endParaRPr lang="it-IT" sz="3300" dirty="0"/>
          </a:p>
          <a:p>
            <a:pPr lvl="1"/>
            <a:r>
              <a:rPr lang="it-IT" sz="2800" dirty="0" err="1"/>
              <a:t>Documentation</a:t>
            </a:r>
            <a:r>
              <a:rPr lang="it-IT" sz="2800" dirty="0"/>
              <a:t>: </a:t>
            </a:r>
            <a:r>
              <a:rPr lang="it-IT" sz="1900" dirty="0">
                <a:hlinkClick r:id="rId6"/>
              </a:rPr>
              <a:t>http://ndlib.readthedocs.io/</a:t>
            </a:r>
            <a:endParaRPr lang="it-IT" sz="2800" dirty="0"/>
          </a:p>
          <a:p>
            <a:pPr lvl="1"/>
            <a:r>
              <a:rPr lang="it-IT" sz="2800" dirty="0" err="1"/>
              <a:t>SoBigData</a:t>
            </a:r>
            <a:r>
              <a:rPr lang="it-IT" sz="2800" dirty="0"/>
              <a:t>: </a:t>
            </a:r>
            <a:r>
              <a:rPr lang="it-IT" sz="1900" dirty="0">
                <a:hlinkClick r:id="rId7"/>
              </a:rPr>
              <a:t>http://www.sobigdata.eu</a:t>
            </a:r>
            <a:endParaRPr lang="it-IT" sz="1900" dirty="0"/>
          </a:p>
          <a:p>
            <a:pPr marL="0" indent="0">
              <a:buNone/>
            </a:pPr>
            <a:endParaRPr lang="it-IT" b="1" dirty="0">
              <a:solidFill>
                <a:srgbClr val="C00000"/>
              </a:solidFill>
            </a:endParaRPr>
          </a:p>
          <a:p>
            <a:pPr marL="0" indent="0">
              <a:buNone/>
            </a:pPr>
            <a:r>
              <a:rPr lang="it-IT" b="1" dirty="0" err="1">
                <a:solidFill>
                  <a:srgbClr val="C00000"/>
                </a:solidFill>
              </a:rPr>
              <a:t>Who</a:t>
            </a:r>
            <a:r>
              <a:rPr lang="it-IT" b="1" dirty="0">
                <a:solidFill>
                  <a:srgbClr val="C00000"/>
                </a:solidFill>
              </a:rPr>
              <a:t>:</a:t>
            </a:r>
          </a:p>
          <a:p>
            <a:pPr marL="0" indent="0">
              <a:buNone/>
            </a:pPr>
            <a:endParaRPr lang="it-IT" b="1" dirty="0">
              <a:solidFill>
                <a:srgbClr val="C00000"/>
              </a:solidFill>
            </a:endParaRPr>
          </a:p>
          <a:p>
            <a:pPr marL="0" indent="0">
              <a:buNone/>
            </a:pPr>
            <a:endParaRPr lang="it-IT" b="1" dirty="0">
              <a:solidFill>
                <a:srgbClr val="C00000"/>
              </a:solidFill>
            </a:endParaRPr>
          </a:p>
          <a:p>
            <a:pPr lvl="1"/>
            <a:endParaRPr lang="it-IT" sz="1800" dirty="0"/>
          </a:p>
        </p:txBody>
      </p:sp>
      <p:pic>
        <p:nvPicPr>
          <p:cNvPr id="4" name="Immagin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2875" y="501062"/>
            <a:ext cx="3759834" cy="1011737"/>
          </a:xfrm>
          <a:prstGeom prst="rect">
            <a:avLst/>
          </a:prstGeom>
        </p:spPr>
      </p:pic>
      <p:pic>
        <p:nvPicPr>
          <p:cNvPr id="5" name="Immagine 4"/>
          <p:cNvPicPr>
            <a:picLocks noChangeAspect="1"/>
          </p:cNvPicPr>
          <p:nvPr/>
        </p:nvPicPr>
        <p:blipFill>
          <a:blip r:embed="rId9"/>
          <a:stretch>
            <a:fillRect/>
          </a:stretch>
        </p:blipFill>
        <p:spPr>
          <a:xfrm>
            <a:off x="7587893" y="2042037"/>
            <a:ext cx="1655901" cy="1241926"/>
          </a:xfrm>
          <a:prstGeom prst="rect">
            <a:avLst/>
          </a:prstGeom>
        </p:spPr>
      </p:pic>
      <p:pic>
        <p:nvPicPr>
          <p:cNvPr id="6" name="Immagine 5"/>
          <p:cNvPicPr>
            <a:picLocks noChangeAspect="1"/>
          </p:cNvPicPr>
          <p:nvPr/>
        </p:nvPicPr>
        <p:blipFill>
          <a:blip r:embed="rId10"/>
          <a:stretch>
            <a:fillRect/>
          </a:stretch>
        </p:blipFill>
        <p:spPr>
          <a:xfrm>
            <a:off x="10074842" y="2306412"/>
            <a:ext cx="1769285" cy="588287"/>
          </a:xfrm>
          <a:prstGeom prst="rect">
            <a:avLst/>
          </a:prstGeom>
        </p:spPr>
      </p:pic>
      <p:pic>
        <p:nvPicPr>
          <p:cNvPr id="7" name="Immagine 6"/>
          <p:cNvPicPr>
            <a:picLocks noChangeAspect="1"/>
          </p:cNvPicPr>
          <p:nvPr/>
        </p:nvPicPr>
        <p:blipFill>
          <a:blip r:embed="rId11"/>
          <a:stretch>
            <a:fillRect/>
          </a:stretch>
        </p:blipFill>
        <p:spPr>
          <a:xfrm>
            <a:off x="8175093" y="3548338"/>
            <a:ext cx="3235158" cy="621150"/>
          </a:xfrm>
          <a:prstGeom prst="rect">
            <a:avLst/>
          </a:prstGeom>
        </p:spPr>
      </p:pic>
      <p:pic>
        <p:nvPicPr>
          <p:cNvPr id="8" name="Immagine 7"/>
          <p:cNvPicPr>
            <a:picLocks noChangeAspect="1"/>
          </p:cNvPicPr>
          <p:nvPr/>
        </p:nvPicPr>
        <p:blipFill>
          <a:blip r:embed="rId12"/>
          <a:stretch>
            <a:fillRect/>
          </a:stretch>
        </p:blipFill>
        <p:spPr>
          <a:xfrm>
            <a:off x="8407823" y="4823127"/>
            <a:ext cx="2764773" cy="928377"/>
          </a:xfrm>
          <a:prstGeom prst="rect">
            <a:avLst/>
          </a:prstGeom>
        </p:spPr>
      </p:pic>
      <p:pic>
        <p:nvPicPr>
          <p:cNvPr id="9" name="Immagine 8">
            <a:extLst>
              <a:ext uri="{FF2B5EF4-FFF2-40B4-BE49-F238E27FC236}">
                <a16:creationId xmlns:a16="http://schemas.microsoft.com/office/drawing/2014/main" id="{4A23E59F-57D0-AA49-8718-8561A4598275}"/>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884" b="93605" l="7051" r="89744">
                        <a14:foregroundMark x1="10256" y1="84302" x2="14103" y2="90116"/>
                        <a14:foregroundMark x1="76923" y1="79651" x2="33974" y2="73837"/>
                        <a14:foregroundMark x1="67308" y1="90116" x2="82051" y2="90116"/>
                        <a14:foregroundMark x1="88462" y1="93023" x2="84615" y2="93605"/>
                        <a14:foregroundMark x1="7051" y1="93605" x2="7051" y2="93605"/>
                      </a14:backgroundRemoval>
                    </a14:imgEffect>
                  </a14:imgLayer>
                </a14:imgProps>
              </a:ext>
            </a:extLst>
          </a:blip>
          <a:stretch>
            <a:fillRect/>
          </a:stretch>
        </p:blipFill>
        <p:spPr>
          <a:xfrm>
            <a:off x="3936833" y="5559727"/>
            <a:ext cx="935813" cy="1031794"/>
          </a:xfrm>
          <a:prstGeom prst="rect">
            <a:avLst/>
          </a:prstGeom>
        </p:spPr>
      </p:pic>
      <p:pic>
        <p:nvPicPr>
          <p:cNvPr id="10" name="Immagine 9">
            <a:extLst>
              <a:ext uri="{FF2B5EF4-FFF2-40B4-BE49-F238E27FC236}">
                <a16:creationId xmlns:a16="http://schemas.microsoft.com/office/drawing/2014/main" id="{CCE32A08-A09F-E64D-9B3C-85ABD6FBE362}"/>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8537" b="99390" l="3774" r="93711">
                        <a14:foregroundMark x1="3774" y1="81707" x2="37107" y2="97561"/>
                        <a14:foregroundMark x1="37107" y1="97561" x2="83648" y2="90854"/>
                        <a14:foregroundMark x1="83648" y1="90854" x2="88679" y2="81707"/>
                        <a14:foregroundMark x1="3774" y1="91463" x2="3774" y2="95732"/>
                        <a14:foregroundMark x1="86792" y1="94512" x2="89308" y2="92073"/>
                        <a14:foregroundMark x1="90566" y1="95732" x2="91824" y2="82927"/>
                        <a14:foregroundMark x1="93711" y1="90244" x2="93711" y2="99390"/>
                      </a14:backgroundRemoval>
                    </a14:imgEffect>
                  </a14:imgLayer>
                </a14:imgProps>
              </a:ext>
            </a:extLst>
          </a:blip>
          <a:stretch>
            <a:fillRect/>
          </a:stretch>
        </p:blipFill>
        <p:spPr>
          <a:xfrm>
            <a:off x="3095812" y="5567681"/>
            <a:ext cx="953809" cy="983803"/>
          </a:xfrm>
          <a:prstGeom prst="rect">
            <a:avLst/>
          </a:prstGeom>
        </p:spPr>
      </p:pic>
      <p:pic>
        <p:nvPicPr>
          <p:cNvPr id="11" name="Immagine 10">
            <a:extLst>
              <a:ext uri="{FF2B5EF4-FFF2-40B4-BE49-F238E27FC236}">
                <a16:creationId xmlns:a16="http://schemas.microsoft.com/office/drawing/2014/main" id="{4B51CCCE-1F04-9C47-8F20-42DEFF856ACF}"/>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9816" b="98160" l="4321" r="91358">
                        <a14:foregroundMark x1="8025" y1="86503" x2="22840" y2="87117"/>
                        <a14:foregroundMark x1="56173" y1="95706" x2="72840" y2="95706"/>
                        <a14:foregroundMark x1="85802" y1="93252" x2="88889" y2="93865"/>
                        <a14:foregroundMark x1="91975" y1="95706" x2="91975" y2="91411"/>
                        <a14:foregroundMark x1="4321" y1="98160" x2="12346" y2="98160"/>
                      </a14:backgroundRemoval>
                    </a14:imgEffect>
                  </a14:imgLayer>
                </a14:imgProps>
              </a:ext>
            </a:extLst>
          </a:blip>
          <a:stretch>
            <a:fillRect/>
          </a:stretch>
        </p:blipFill>
        <p:spPr>
          <a:xfrm>
            <a:off x="1428546" y="5573679"/>
            <a:ext cx="971806" cy="977805"/>
          </a:xfrm>
          <a:prstGeom prst="rect">
            <a:avLst/>
          </a:prstGeom>
        </p:spPr>
      </p:pic>
      <p:pic>
        <p:nvPicPr>
          <p:cNvPr id="12" name="Immagine 11">
            <a:extLst>
              <a:ext uri="{FF2B5EF4-FFF2-40B4-BE49-F238E27FC236}">
                <a16:creationId xmlns:a16="http://schemas.microsoft.com/office/drawing/2014/main" id="{4C3B7A5E-BDF9-874B-96F2-D705273FD221}"/>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9877" b="95062" l="7692" r="89744">
                        <a14:foregroundMark x1="8974" y1="94444" x2="27564" y2="73457"/>
                        <a14:foregroundMark x1="31410" y1="94444" x2="70513" y2="84568"/>
                        <a14:foregroundMark x1="64103" y1="70988" x2="83333" y2="87654"/>
                        <a14:foregroundMark x1="80128" y1="68519" x2="80128" y2="95062"/>
                      </a14:backgroundRemoval>
                    </a14:imgEffect>
                  </a14:imgLayer>
                </a14:imgProps>
              </a:ext>
            </a:extLst>
          </a:blip>
          <a:stretch>
            <a:fillRect/>
          </a:stretch>
        </p:blipFill>
        <p:spPr>
          <a:xfrm>
            <a:off x="2287564" y="5613378"/>
            <a:ext cx="935813" cy="971806"/>
          </a:xfrm>
          <a:prstGeom prst="rect">
            <a:avLst/>
          </a:prstGeom>
        </p:spPr>
      </p:pic>
    </p:spTree>
    <p:extLst>
      <p:ext uri="{BB962C8B-B14F-4D97-AF65-F5344CB8AC3E}">
        <p14:creationId xmlns:p14="http://schemas.microsoft.com/office/powerpoint/2010/main" val="186607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sz="4000" dirty="0">
                <a:ea typeface="Trebuchet MS"/>
                <a:cs typeface="Trebuchet MS"/>
                <a:sym typeface="Trebuchet MS"/>
              </a:rPr>
              <a:t>Why do diffusive processes matter now?</a:t>
            </a:r>
            <a:endParaRPr sz="3200" dirty="0">
              <a:solidFill>
                <a:srgbClr val="DA0002"/>
              </a:solidFill>
            </a:endParaRPr>
          </a:p>
        </p:txBody>
      </p:sp>
      <p:pic>
        <p:nvPicPr>
          <p:cNvPr id="94" name="Shape 94" descr="512px-World-airline-routemap-2009-Jpatokal-Wikimedia-Commons.png"/>
          <p:cNvPicPr preferRelativeResize="0"/>
          <p:nvPr/>
        </p:nvPicPr>
        <p:blipFill>
          <a:blip r:embed="rId3">
            <a:alphaModFix/>
          </a:blip>
          <a:stretch>
            <a:fillRect/>
          </a:stretch>
        </p:blipFill>
        <p:spPr>
          <a:xfrm>
            <a:off x="609600" y="1659000"/>
            <a:ext cx="6331467" cy="3165733"/>
          </a:xfrm>
          <a:prstGeom prst="rect">
            <a:avLst/>
          </a:prstGeom>
          <a:noFill/>
          <a:ln>
            <a:noFill/>
          </a:ln>
        </p:spPr>
      </p:pic>
      <p:pic>
        <p:nvPicPr>
          <p:cNvPr id="95" name="Shape 95" descr="Swimmers-1024x682.jpg"/>
          <p:cNvPicPr preferRelativeResize="0"/>
          <p:nvPr/>
        </p:nvPicPr>
        <p:blipFill>
          <a:blip r:embed="rId4">
            <a:alphaModFix/>
          </a:blip>
          <a:stretch>
            <a:fillRect/>
          </a:stretch>
        </p:blipFill>
        <p:spPr>
          <a:xfrm>
            <a:off x="7017941" y="3400033"/>
            <a:ext cx="4884960" cy="3251200"/>
          </a:xfrm>
          <a:prstGeom prst="rect">
            <a:avLst/>
          </a:prstGeom>
          <a:noFill/>
          <a:ln>
            <a:noFill/>
          </a:ln>
        </p:spPr>
      </p:pic>
      <p:sp>
        <p:nvSpPr>
          <p:cNvPr id="96" name="Shape 96"/>
          <p:cNvSpPr txBox="1"/>
          <p:nvPr/>
        </p:nvSpPr>
        <p:spPr>
          <a:xfrm>
            <a:off x="2739596" y="4824733"/>
            <a:ext cx="2071473" cy="609600"/>
          </a:xfrm>
          <a:prstGeom prst="rect">
            <a:avLst/>
          </a:prstGeom>
          <a:noFill/>
          <a:ln>
            <a:noFill/>
          </a:ln>
        </p:spPr>
        <p:txBody>
          <a:bodyPr spcFirstLastPara="1" wrap="square" lIns="121900" tIns="121900" rIns="121900" bIns="121900" anchor="t" anchorCtr="0">
            <a:noAutofit/>
          </a:bodyPr>
          <a:lstStyle/>
          <a:p>
            <a:r>
              <a:rPr lang="it" sz="2400" dirty="0">
                <a:solidFill>
                  <a:schemeClr val="dk1"/>
                </a:solidFill>
              </a:rPr>
              <a:t>High mobility</a:t>
            </a:r>
            <a:endParaRPr sz="2400" dirty="0">
              <a:solidFill>
                <a:schemeClr val="dk1"/>
              </a:solidFill>
            </a:endParaRPr>
          </a:p>
        </p:txBody>
      </p:sp>
      <p:sp>
        <p:nvSpPr>
          <p:cNvPr id="97" name="Shape 97"/>
          <p:cNvSpPr txBox="1"/>
          <p:nvPr/>
        </p:nvSpPr>
        <p:spPr>
          <a:xfrm>
            <a:off x="7831342" y="2790433"/>
            <a:ext cx="3258158" cy="6096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it" sz="2400" dirty="0">
                <a:solidFill>
                  <a:schemeClr val="dk1"/>
                </a:solidFill>
              </a:rPr>
              <a:t>High population density</a:t>
            </a:r>
            <a:endParaRPr sz="2400" dirty="0">
              <a:solidFill>
                <a:schemeClr val="dk1"/>
              </a:solidFill>
            </a:endParaRPr>
          </a:p>
        </p:txBody>
      </p:sp>
    </p:spTree>
    <p:extLst>
      <p:ext uri="{BB962C8B-B14F-4D97-AF65-F5344CB8AC3E}">
        <p14:creationId xmlns:p14="http://schemas.microsoft.com/office/powerpoint/2010/main" val="1105024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609600" y="274637"/>
            <a:ext cx="10972800" cy="936646"/>
          </a:xfrm>
          <a:prstGeom prst="rect">
            <a:avLst/>
          </a:prstGeom>
        </p:spPr>
        <p:txBody>
          <a:bodyPr spcFirstLastPara="1" vert="horz" wrap="square" lIns="121900" tIns="121900" rIns="121900" bIns="121900" rtlCol="0" anchor="b" anchorCtr="0">
            <a:noAutofit/>
          </a:bodyPr>
          <a:lstStyle/>
          <a:p>
            <a:r>
              <a:rPr lang="it" sz="4000" dirty="0">
                <a:solidFill>
                  <a:srgbClr val="DA0002"/>
                </a:solidFill>
              </a:rPr>
              <a:t>The great plague in </a:t>
            </a:r>
            <a:r>
              <a:rPr lang="it" sz="4000" b="1" dirty="0">
                <a:solidFill>
                  <a:srgbClr val="DA0002"/>
                </a:solidFill>
              </a:rPr>
              <a:t>14</a:t>
            </a:r>
            <a:r>
              <a:rPr lang="it" sz="4000" b="1" baseline="30000" dirty="0">
                <a:solidFill>
                  <a:srgbClr val="DA0002"/>
                </a:solidFill>
              </a:rPr>
              <a:t>th</a:t>
            </a:r>
            <a:r>
              <a:rPr lang="it" sz="4000" b="1" dirty="0">
                <a:solidFill>
                  <a:srgbClr val="DA0002"/>
                </a:solidFill>
              </a:rPr>
              <a:t> century</a:t>
            </a:r>
            <a:endParaRPr sz="4000" b="1" dirty="0">
              <a:solidFill>
                <a:srgbClr val="DA0002"/>
              </a:solidFill>
            </a:endParaRPr>
          </a:p>
        </p:txBody>
      </p:sp>
      <p:pic>
        <p:nvPicPr>
          <p:cNvPr id="2" name="Immagine 1">
            <a:extLst>
              <a:ext uri="{FF2B5EF4-FFF2-40B4-BE49-F238E27FC236}">
                <a16:creationId xmlns:a16="http://schemas.microsoft.com/office/drawing/2014/main" id="{C02C2CCA-6A20-0C46-B986-4745E16B0802}"/>
              </a:ext>
            </a:extLst>
          </p:cNvPr>
          <p:cNvPicPr>
            <a:picLocks noChangeAspect="1"/>
          </p:cNvPicPr>
          <p:nvPr/>
        </p:nvPicPr>
        <p:blipFill>
          <a:blip r:embed="rId3"/>
          <a:stretch>
            <a:fillRect/>
          </a:stretch>
        </p:blipFill>
        <p:spPr>
          <a:xfrm>
            <a:off x="0" y="1392382"/>
            <a:ext cx="7287491" cy="5465618"/>
          </a:xfrm>
          <a:prstGeom prst="rect">
            <a:avLst/>
          </a:prstGeom>
        </p:spPr>
      </p:pic>
      <p:sp>
        <p:nvSpPr>
          <p:cNvPr id="105" name="Shape 105"/>
          <p:cNvSpPr txBox="1"/>
          <p:nvPr/>
        </p:nvSpPr>
        <p:spPr>
          <a:xfrm>
            <a:off x="7445918" y="5691993"/>
            <a:ext cx="4381995" cy="564874"/>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it" sz="2400" dirty="0">
                <a:solidFill>
                  <a:schemeClr val="dk1"/>
                </a:solidFill>
              </a:rPr>
              <a:t>4 years from France to Sweden</a:t>
            </a:r>
            <a:endParaRPr sz="2400" dirty="0">
              <a:solidFill>
                <a:schemeClr val="dk1"/>
              </a:solidFill>
            </a:endParaRPr>
          </a:p>
          <a:p>
            <a:endParaRPr sz="2400" dirty="0"/>
          </a:p>
        </p:txBody>
      </p:sp>
      <p:pic>
        <p:nvPicPr>
          <p:cNvPr id="3" name="Immagine 2">
            <a:extLst>
              <a:ext uri="{FF2B5EF4-FFF2-40B4-BE49-F238E27FC236}">
                <a16:creationId xmlns:a16="http://schemas.microsoft.com/office/drawing/2014/main" id="{B4B1B06B-A068-5840-8DE0-7E87E933E6BC}"/>
              </a:ext>
            </a:extLst>
          </p:cNvPr>
          <p:cNvPicPr>
            <a:picLocks noChangeAspect="1"/>
          </p:cNvPicPr>
          <p:nvPr/>
        </p:nvPicPr>
        <p:blipFill>
          <a:blip r:embed="rId4"/>
          <a:stretch>
            <a:fillRect/>
          </a:stretch>
        </p:blipFill>
        <p:spPr>
          <a:xfrm>
            <a:off x="7287491" y="2336800"/>
            <a:ext cx="4698849" cy="3318934"/>
          </a:xfrm>
          <a:prstGeom prst="rect">
            <a:avLst/>
          </a:prstGeom>
        </p:spPr>
      </p:pic>
    </p:spTree>
    <p:extLst>
      <p:ext uri="{BB962C8B-B14F-4D97-AF65-F5344CB8AC3E}">
        <p14:creationId xmlns:p14="http://schemas.microsoft.com/office/powerpoint/2010/main" val="1229148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sz="4000" dirty="0"/>
              <a:t>SARS in </a:t>
            </a:r>
            <a:r>
              <a:rPr lang="it" sz="4000" dirty="0">
                <a:solidFill>
                  <a:srgbClr val="DA0002"/>
                </a:solidFill>
                <a:latin typeface="Trebuchet MS"/>
                <a:ea typeface="Trebuchet MS"/>
                <a:cs typeface="Trebuchet MS"/>
                <a:sym typeface="Trebuchet MS"/>
              </a:rPr>
              <a:t>21</a:t>
            </a:r>
            <a:r>
              <a:rPr lang="it" sz="4000" baseline="30000" dirty="0">
                <a:solidFill>
                  <a:srgbClr val="DA0002"/>
                </a:solidFill>
                <a:latin typeface="Trebuchet MS"/>
                <a:ea typeface="Trebuchet MS"/>
                <a:cs typeface="Trebuchet MS"/>
                <a:sym typeface="Trebuchet MS"/>
              </a:rPr>
              <a:t>th</a:t>
            </a:r>
            <a:r>
              <a:rPr lang="it" sz="4000" dirty="0">
                <a:solidFill>
                  <a:srgbClr val="DA0002"/>
                </a:solidFill>
                <a:latin typeface="Trebuchet MS"/>
                <a:ea typeface="Trebuchet MS"/>
                <a:cs typeface="Trebuchet MS"/>
                <a:sym typeface="Trebuchet MS"/>
              </a:rPr>
              <a:t> century</a:t>
            </a:r>
            <a:endParaRPr sz="4000" dirty="0">
              <a:solidFill>
                <a:srgbClr val="DA0002"/>
              </a:solidFill>
            </a:endParaRPr>
          </a:p>
        </p:txBody>
      </p:sp>
      <p:pic>
        <p:nvPicPr>
          <p:cNvPr id="112" name="Shape 112" descr="SARS_world_map.jpg"/>
          <p:cNvPicPr preferRelativeResize="0"/>
          <p:nvPr/>
        </p:nvPicPr>
        <p:blipFill>
          <a:blip r:embed="rId3">
            <a:alphaModFix/>
          </a:blip>
          <a:stretch>
            <a:fillRect/>
          </a:stretch>
        </p:blipFill>
        <p:spPr>
          <a:xfrm>
            <a:off x="1086812" y="1417837"/>
            <a:ext cx="10018376" cy="5321630"/>
          </a:xfrm>
          <a:prstGeom prst="rect">
            <a:avLst/>
          </a:prstGeom>
          <a:noFill/>
          <a:ln>
            <a:noFill/>
          </a:ln>
        </p:spPr>
      </p:pic>
      <p:sp>
        <p:nvSpPr>
          <p:cNvPr id="5" name="Shape 105">
            <a:extLst>
              <a:ext uri="{FF2B5EF4-FFF2-40B4-BE49-F238E27FC236}">
                <a16:creationId xmlns:a16="http://schemas.microsoft.com/office/drawing/2014/main" id="{D8154CC3-9FA9-4342-A799-0015B7DE5193}"/>
              </a:ext>
            </a:extLst>
          </p:cNvPr>
          <p:cNvSpPr txBox="1"/>
          <p:nvPr/>
        </p:nvSpPr>
        <p:spPr>
          <a:xfrm>
            <a:off x="9478079" y="846237"/>
            <a:ext cx="1637225" cy="6096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it" sz="2400" dirty="0">
                <a:solidFill>
                  <a:schemeClr val="dk1"/>
                </a:solidFill>
              </a:rPr>
              <a:t>6 months</a:t>
            </a:r>
            <a:r>
              <a:rPr lang="it-IT" sz="2400" dirty="0">
                <a:solidFill>
                  <a:schemeClr val="dk1"/>
                </a:solidFill>
              </a:rPr>
              <a:t>…</a:t>
            </a:r>
            <a:endParaRPr sz="2400" dirty="0">
              <a:solidFill>
                <a:schemeClr val="dk1"/>
              </a:solidFill>
            </a:endParaRPr>
          </a:p>
          <a:p>
            <a:endParaRPr sz="2400" dirty="0"/>
          </a:p>
        </p:txBody>
      </p:sp>
      <p:pic>
        <p:nvPicPr>
          <p:cNvPr id="2" name="Immagine 1">
            <a:extLst>
              <a:ext uri="{FF2B5EF4-FFF2-40B4-BE49-F238E27FC236}">
                <a16:creationId xmlns:a16="http://schemas.microsoft.com/office/drawing/2014/main" id="{8282E819-3065-E64B-A11C-CC23B73C38A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340784" y="4533900"/>
            <a:ext cx="3492500" cy="2324100"/>
          </a:xfrm>
          <a:prstGeom prst="rect">
            <a:avLst/>
          </a:prstGeom>
        </p:spPr>
      </p:pic>
    </p:spTree>
    <p:extLst>
      <p:ext uri="{BB962C8B-B14F-4D97-AF65-F5344CB8AC3E}">
        <p14:creationId xmlns:p14="http://schemas.microsoft.com/office/powerpoint/2010/main" val="3486866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518865-87D3-4218-9315-D1FD78294375}"/>
              </a:ext>
            </a:extLst>
          </p:cNvPr>
          <p:cNvSpPr>
            <a:spLocks noGrp="1"/>
          </p:cNvSpPr>
          <p:nvPr>
            <p:ph type="title"/>
          </p:nvPr>
        </p:nvSpPr>
        <p:spPr/>
        <p:txBody>
          <a:bodyPr>
            <a:normAutofit/>
          </a:bodyPr>
          <a:lstStyle/>
          <a:p>
            <a:r>
              <a:rPr lang="it-IT" sz="4000" dirty="0" err="1">
                <a:solidFill>
                  <a:srgbClr val="FF0000"/>
                </a:solidFill>
              </a:rPr>
              <a:t>Epidemics</a:t>
            </a:r>
            <a:r>
              <a:rPr lang="it-IT" sz="4000" dirty="0">
                <a:solidFill>
                  <a:srgbClr val="FF0000"/>
                </a:solidFill>
              </a:rPr>
              <a:t>, </a:t>
            </a:r>
            <a:r>
              <a:rPr lang="it-IT" sz="4000" dirty="0" err="1">
                <a:solidFill>
                  <a:srgbClr val="FF0000"/>
                </a:solidFill>
              </a:rPr>
              <a:t>Opinions</a:t>
            </a:r>
            <a:r>
              <a:rPr lang="it-IT" sz="4000" dirty="0">
                <a:solidFill>
                  <a:srgbClr val="FF0000"/>
                </a:solidFill>
              </a:rPr>
              <a:t>, </a:t>
            </a:r>
            <a:r>
              <a:rPr lang="it-IT" sz="4000" dirty="0" err="1">
                <a:solidFill>
                  <a:srgbClr val="FF0000"/>
                </a:solidFill>
              </a:rPr>
              <a:t>Innovations</a:t>
            </a:r>
            <a:r>
              <a:rPr lang="it-IT" sz="4000" dirty="0">
                <a:solidFill>
                  <a:srgbClr val="FF0000"/>
                </a:solidFill>
              </a:rPr>
              <a:t>…</a:t>
            </a:r>
          </a:p>
        </p:txBody>
      </p:sp>
      <p:pic>
        <p:nvPicPr>
          <p:cNvPr id="5" name="Segnaposto contenuto 4" descr="Immagine che contiene uomo, acqua, esterni, persona&#10;&#10;Descrizione generata con affidabilità molto elevata">
            <a:extLst>
              <a:ext uri="{FF2B5EF4-FFF2-40B4-BE49-F238E27FC236}">
                <a16:creationId xmlns:a16="http://schemas.microsoft.com/office/drawing/2014/main" id="{52E1F127-F62B-4174-BF95-4A9F78974B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6280" y="1689956"/>
            <a:ext cx="5679720" cy="2222499"/>
          </a:xfrm>
        </p:spPr>
      </p:pic>
      <p:pic>
        <p:nvPicPr>
          <p:cNvPr id="7" name="Immagine 6">
            <a:extLst>
              <a:ext uri="{FF2B5EF4-FFF2-40B4-BE49-F238E27FC236}">
                <a16:creationId xmlns:a16="http://schemas.microsoft.com/office/drawing/2014/main" id="{62F88671-39D8-4A02-89E0-BA0032D38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5681" y="3696086"/>
            <a:ext cx="4670523" cy="2145916"/>
          </a:xfrm>
          <a:prstGeom prst="rect">
            <a:avLst/>
          </a:prstGeom>
        </p:spPr>
      </p:pic>
      <p:sp>
        <p:nvSpPr>
          <p:cNvPr id="8" name="CasellaDiTesto 7">
            <a:extLst>
              <a:ext uri="{FF2B5EF4-FFF2-40B4-BE49-F238E27FC236}">
                <a16:creationId xmlns:a16="http://schemas.microsoft.com/office/drawing/2014/main" id="{D970981D-E31A-4919-8787-C5ED498DDEA6}"/>
              </a:ext>
            </a:extLst>
          </p:cNvPr>
          <p:cNvSpPr txBox="1"/>
          <p:nvPr/>
        </p:nvSpPr>
        <p:spPr>
          <a:xfrm>
            <a:off x="7085681" y="1842846"/>
            <a:ext cx="4670523" cy="1323439"/>
          </a:xfrm>
          <a:prstGeom prst="rect">
            <a:avLst/>
          </a:prstGeom>
          <a:noFill/>
        </p:spPr>
        <p:txBody>
          <a:bodyPr wrap="square" rtlCol="0">
            <a:spAutoFit/>
          </a:bodyPr>
          <a:lstStyle/>
          <a:p>
            <a:r>
              <a:rPr lang="it-IT" sz="2000" dirty="0"/>
              <a:t>The </a:t>
            </a:r>
            <a:r>
              <a:rPr lang="it-IT" sz="2000" dirty="0" err="1"/>
              <a:t>difference</a:t>
            </a:r>
            <a:r>
              <a:rPr lang="it-IT" sz="2000" dirty="0"/>
              <a:t>: the </a:t>
            </a:r>
            <a:r>
              <a:rPr lang="en-US" sz="2000" dirty="0"/>
              <a:t>degree of </a:t>
            </a:r>
            <a:r>
              <a:rPr lang="en-US" sz="2000" i="1" dirty="0"/>
              <a:t>activeness</a:t>
            </a:r>
            <a:r>
              <a:rPr lang="en-US" sz="2000" dirty="0"/>
              <a:t> of the subjects they affect </a:t>
            </a:r>
          </a:p>
          <a:p>
            <a:pPr marL="342900" indent="-342900">
              <a:buFont typeface="Arial" panose="020B0604020202020204" pitchFamily="34" charset="0"/>
              <a:buChar char="•"/>
            </a:pPr>
            <a:r>
              <a:rPr lang="en-US" sz="2000" dirty="0"/>
              <a:t>Passive: viruses…</a:t>
            </a:r>
          </a:p>
          <a:p>
            <a:pPr marL="342900" indent="-342900">
              <a:buFont typeface="Arial" panose="020B0604020202020204" pitchFamily="34" charset="0"/>
              <a:buChar char="•"/>
            </a:pPr>
            <a:r>
              <a:rPr lang="en-US" sz="2000" dirty="0"/>
              <a:t>Active: ideas, adoptions…</a:t>
            </a:r>
            <a:endParaRPr lang="it-IT" sz="2000" dirty="0"/>
          </a:p>
        </p:txBody>
      </p:sp>
      <p:pic>
        <p:nvPicPr>
          <p:cNvPr id="6" name="Shape 217" descr="Chasm_CurveOnly.png">
            <a:extLst>
              <a:ext uri="{FF2B5EF4-FFF2-40B4-BE49-F238E27FC236}">
                <a16:creationId xmlns:a16="http://schemas.microsoft.com/office/drawing/2014/main" id="{2ECC5D76-C115-824D-93B8-B5F6137CE55D}"/>
              </a:ext>
            </a:extLst>
          </p:cNvPr>
          <p:cNvPicPr preferRelativeResize="0"/>
          <p:nvPr/>
        </p:nvPicPr>
        <p:blipFill>
          <a:blip r:embed="rId5">
            <a:alphaModFix/>
          </a:blip>
          <a:stretch>
            <a:fillRect/>
          </a:stretch>
        </p:blipFill>
        <p:spPr>
          <a:xfrm>
            <a:off x="406416" y="3947720"/>
            <a:ext cx="6959584" cy="2568221"/>
          </a:xfrm>
          <a:prstGeom prst="rect">
            <a:avLst/>
          </a:prstGeom>
          <a:noFill/>
          <a:ln>
            <a:noFill/>
          </a:ln>
        </p:spPr>
      </p:pic>
    </p:spTree>
    <p:extLst>
      <p:ext uri="{BB962C8B-B14F-4D97-AF65-F5344CB8AC3E}">
        <p14:creationId xmlns:p14="http://schemas.microsoft.com/office/powerpoint/2010/main" val="2234043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2" name="Immagine 1">
            <a:extLst>
              <a:ext uri="{FF2B5EF4-FFF2-40B4-BE49-F238E27FC236}">
                <a16:creationId xmlns:a16="http://schemas.microsoft.com/office/drawing/2014/main" id="{E138E2BB-270D-8742-8B56-5FD8475F3556}"/>
              </a:ext>
            </a:extLst>
          </p:cNvPr>
          <p:cNvPicPr>
            <a:picLocks noChangeAspect="1"/>
          </p:cNvPicPr>
          <p:nvPr/>
        </p:nvPicPr>
        <p:blipFill>
          <a:blip r:embed="rId3"/>
          <a:stretch>
            <a:fillRect/>
          </a:stretch>
        </p:blipFill>
        <p:spPr>
          <a:xfrm>
            <a:off x="753533" y="267155"/>
            <a:ext cx="10702907" cy="5628621"/>
          </a:xfrm>
          <a:prstGeom prst="rect">
            <a:avLst/>
          </a:prstGeom>
        </p:spPr>
      </p:pic>
      <p:sp>
        <p:nvSpPr>
          <p:cNvPr id="125" name="Shape 125"/>
          <p:cNvSpPr txBox="1">
            <a:spLocks noGrp="1"/>
          </p:cNvSpPr>
          <p:nvPr>
            <p:ph type="title"/>
          </p:nvPr>
        </p:nvSpPr>
        <p:spPr>
          <a:xfrm>
            <a:off x="287867" y="5895776"/>
            <a:ext cx="11634240" cy="829732"/>
          </a:xfrm>
          <a:prstGeom prst="rect">
            <a:avLst/>
          </a:prstGeom>
        </p:spPr>
        <p:txBody>
          <a:bodyPr spcFirstLastPara="1" vert="horz" wrap="square" lIns="121900" tIns="121900" rIns="121900" bIns="121900" rtlCol="0" anchor="b" anchorCtr="0">
            <a:noAutofit/>
          </a:bodyPr>
          <a:lstStyle/>
          <a:p>
            <a:pPr algn="ctr"/>
            <a:r>
              <a:rPr lang="it-IT" dirty="0"/>
              <a:t>How can </a:t>
            </a:r>
            <a:r>
              <a:rPr lang="it-IT" dirty="0" err="1"/>
              <a:t>we</a:t>
            </a:r>
            <a:r>
              <a:rPr lang="it-IT" dirty="0"/>
              <a:t> model diffusive </a:t>
            </a:r>
            <a:r>
              <a:rPr lang="it-IT" dirty="0" err="1"/>
              <a:t>phenomena</a:t>
            </a:r>
            <a:r>
              <a:rPr lang="it-IT" dirty="0"/>
              <a:t>?</a:t>
            </a:r>
            <a:endParaRPr b="0" dirty="0"/>
          </a:p>
        </p:txBody>
      </p:sp>
    </p:spTree>
    <p:extLst>
      <p:ext uri="{BB962C8B-B14F-4D97-AF65-F5344CB8AC3E}">
        <p14:creationId xmlns:p14="http://schemas.microsoft.com/office/powerpoint/2010/main" val="104416287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i Offic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528</TotalTime>
  <Words>3146</Words>
  <Application>Microsoft Macintosh PowerPoint</Application>
  <PresentationFormat>Widescreen</PresentationFormat>
  <Paragraphs>380</Paragraphs>
  <Slides>42</Slides>
  <Notes>27</Notes>
  <HiddenSlides>0</HiddenSlides>
  <MMClips>0</MMClips>
  <ScaleCrop>false</ScaleCrop>
  <HeadingPairs>
    <vt:vector size="6" baseType="variant">
      <vt:variant>
        <vt:lpstr>Caratteri utilizzati</vt:lpstr>
      </vt:variant>
      <vt:variant>
        <vt:i4>12</vt:i4>
      </vt:variant>
      <vt:variant>
        <vt:lpstr>Tema</vt:lpstr>
      </vt:variant>
      <vt:variant>
        <vt:i4>2</vt:i4>
      </vt:variant>
      <vt:variant>
        <vt:lpstr>Titoli diapositive</vt:lpstr>
      </vt:variant>
      <vt:variant>
        <vt:i4>42</vt:i4>
      </vt:variant>
    </vt:vector>
  </HeadingPairs>
  <TitlesOfParts>
    <vt:vector size="56" baseType="lpstr">
      <vt:lpstr>Gulim</vt:lpstr>
      <vt:lpstr>ＭＳ Ｐゴシック</vt:lpstr>
      <vt:lpstr>ヒラギノ明朝 ProN W3</vt:lpstr>
      <vt:lpstr>Arial</vt:lpstr>
      <vt:lpstr>Calibri</vt:lpstr>
      <vt:lpstr>Calibri Light</vt:lpstr>
      <vt:lpstr>Helvetica</vt:lpstr>
      <vt:lpstr>Marker Felt</vt:lpstr>
      <vt:lpstr>Symbol</vt:lpstr>
      <vt:lpstr>Times New Roman</vt:lpstr>
      <vt:lpstr>Trebuchet MS</vt:lpstr>
      <vt:lpstr>Verdana</vt:lpstr>
      <vt:lpstr>Tema di Office</vt:lpstr>
      <vt:lpstr>1_Tema di Office</vt:lpstr>
      <vt:lpstr>NDlib: a Python Library to Model and Analyze Diffusion Processes Over Complex Networks</vt:lpstr>
      <vt:lpstr>Presentazione standard di PowerPoint</vt:lpstr>
      <vt:lpstr>Horizon 2020, EU Projects   NDlib is funded by the European Community’s H2020 Program</vt:lpstr>
      <vt:lpstr>Presentazione standard di PowerPoint</vt:lpstr>
      <vt:lpstr>Why do diffusive processes matter now?</vt:lpstr>
      <vt:lpstr>The great plague in 14th century</vt:lpstr>
      <vt:lpstr>SARS in 21th century</vt:lpstr>
      <vt:lpstr>Epidemics, Opinions, Innovations…</vt:lpstr>
      <vt:lpstr>How can we model diffusive phenomena?</vt:lpstr>
      <vt:lpstr>Compartmental Models [Kermack &amp; McKendrick, 1927]</vt:lpstr>
      <vt:lpstr>Compartmental Models [Kermack &amp; McKendrick, 1927]</vt:lpstr>
      <vt:lpstr>Compartmental Models [Kermack &amp; McKendrick, 1927]</vt:lpstr>
      <vt:lpstr> Compartmental Models [Kermack &amp; McKendrick, 1927]</vt:lpstr>
      <vt:lpstr>Compartmental Models - Limits [Kermack &amp; McKendrick, 1927]</vt:lpstr>
      <vt:lpstr>Threshold Models [Granovetter, ‘78]</vt:lpstr>
      <vt:lpstr>Threshold Model - Limits [Granovetter, ‘78]</vt:lpstr>
      <vt:lpstr>What about social interactions?</vt:lpstr>
      <vt:lpstr>Intro to: Complex Networks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Networks in a nutshell</vt:lpstr>
      <vt:lpstr>Networks in a nutshell</vt:lpstr>
      <vt:lpstr>Real world Networks properties</vt:lpstr>
      <vt:lpstr>Real world Networks properties</vt:lpstr>
      <vt:lpstr>Complex Networks and Diffusive Phenomena</vt:lpstr>
      <vt:lpstr>Breaking down a diffusion process </vt:lpstr>
      <vt:lpstr>A Network Diffusion Framework!</vt:lpstr>
      <vt:lpstr>Available Models</vt:lpstr>
      <vt:lpstr>A single workflow,   two type of users!</vt:lpstr>
      <vt:lpstr>Programmer:  SIR Code Example</vt:lpstr>
      <vt:lpstr>Programmer:   Visual Analysis</vt:lpstr>
      <vt:lpstr>Programmer:   Remote Experiments</vt:lpstr>
      <vt:lpstr>Analyst:  Visual Simulation</vt:lpstr>
      <vt:lpstr>Ndlib 4.0:  Advanced Features </vt:lpstr>
      <vt:lpstr>State of art competitors analysis</vt:lpstr>
      <vt:lpstr>Publications </vt:lpstr>
      <vt:lpstr>Presentazione standard di PowerPoint</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Utente di Microsoft Office</dc:creator>
  <cp:lastModifiedBy>Utente di Microsoft Office</cp:lastModifiedBy>
  <cp:revision>35</cp:revision>
  <dcterms:created xsi:type="dcterms:W3CDTF">2018-02-20T11:09:23Z</dcterms:created>
  <dcterms:modified xsi:type="dcterms:W3CDTF">2018-02-21T14:02:37Z</dcterms:modified>
</cp:coreProperties>
</file>